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23"/>
  </p:notesMasterIdLst>
  <p:sldIdLst>
    <p:sldId id="351" r:id="rId3"/>
    <p:sldId id="347" r:id="rId4"/>
    <p:sldId id="259" r:id="rId5"/>
    <p:sldId id="299" r:id="rId6"/>
    <p:sldId id="363" r:id="rId7"/>
    <p:sldId id="360" r:id="rId8"/>
    <p:sldId id="355" r:id="rId9"/>
    <p:sldId id="361" r:id="rId10"/>
    <p:sldId id="356" r:id="rId11"/>
    <p:sldId id="362" r:id="rId12"/>
    <p:sldId id="364" r:id="rId13"/>
    <p:sldId id="365" r:id="rId14"/>
    <p:sldId id="366" r:id="rId15"/>
    <p:sldId id="367" r:id="rId16"/>
    <p:sldId id="369" r:id="rId17"/>
    <p:sldId id="370" r:id="rId18"/>
    <p:sldId id="371" r:id="rId19"/>
    <p:sldId id="372" r:id="rId20"/>
    <p:sldId id="373" r:id="rId21"/>
    <p:sldId id="346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B9A89-3E29-44AA-BEA4-353FDDF9C255}" type="datetimeFigureOut">
              <a:rPr lang="cs-CZ" smtClean="0"/>
              <a:t>24.01.2024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87935-1B02-41A0-9048-E979BEAE06D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120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1521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8750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206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https://github.com/jehlijos/GeoLog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3186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https://matplotlib.org/3.1.1/gallery/user_interfaces/embedding_in_tk_sgskip.html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0222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https://matplotlib.org/3.1.1/gallery/user_interfaces/embedding_in_tk_sgskip.html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4034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259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092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https://github.com/tkrajina/gpxpy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8112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5612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4053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87935-1B02-41A0-9048-E979BEAE06DF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670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0344B-AC7D-4ED3-9B6A-87AC0AED8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031DEF-FF07-4EBA-8ED1-D0BCE0761541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302444-772F-483F-ACAB-5A9C92AD5477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234474-8C82-40C3-9FD2-F258748BA7A5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2F1F70-9D94-415E-8C46-EDF5C4984FE0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3F7301-A477-40EF-9888-0BA3A79388FA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A8A02-80B9-4432-9D97-44E1953BC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2FC88-F8FF-4413-A1B6-B10C498CE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94BF1-D6CF-4DF3-80FC-66870192B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2441A-C748-4A6E-B742-C7F08B327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6A1C4-8A67-4AD0-BF7E-B11D0DE8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153FA0-B2D8-4185-8303-DC5F52D49755}"/>
              </a:ext>
            </a:extLst>
          </p:cNvPr>
          <p:cNvSpPr/>
          <p:nvPr userDrawn="1"/>
        </p:nvSpPr>
        <p:spPr>
          <a:xfrm rot="2667893" flipH="1">
            <a:off x="10119165" y="-273779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EB5086-875A-4688-92B3-190D08AA4642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380160-AECC-47E6-85E4-FFEFA3F7DE47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0C9D9E-F3D9-4EBB-8B09-BB47A6DD1283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B9E627-7B3D-47F4-BB4D-5A605146F05C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249B86-648D-48FA-8877-D382384744EC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B2076F-5914-43A6-B6E2-C12E17527647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33403A-633F-4793-B88B-CBA67B2FBC5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42674E-12BC-47E2-847D-2ACCB9FBFC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BE6A9E-F017-4255-B65B-5FEC7E98707A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F078A8-67B9-4A84-9820-60757D5289A4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AA798C-DB24-41C7-8E75-EC0919B35340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EA082264-5EC6-4CC1-88A9-BEC5F0AF0249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34144E29-CDC9-4AA5-80F5-DCFE62CC10EE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3EE5E573-CFB1-4FDA-BC71-E3177FF65AC5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2545132D-7DFA-4E99-B999-C874A3AE4346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5E4A93A8-43B8-40CC-B7C1-A269E692B4BC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F553A87B-8EA3-4E93-BEC3-99C80394ECBF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996B81B-56CB-43A7-8D1C-78B31EFF008C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5B0A6D1-13EB-4000-903A-6A86440CEE9A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4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065FF430-A86A-408D-B4CD-0BDB219BC8FC}"/>
              </a:ext>
            </a:extLst>
          </p:cNvPr>
          <p:cNvGrpSpPr/>
          <p:nvPr userDrawn="1"/>
        </p:nvGrpSpPr>
        <p:grpSpPr>
          <a:xfrm>
            <a:off x="8766546" y="1684865"/>
            <a:ext cx="2664296" cy="4683693"/>
            <a:chOff x="445712" y="1449040"/>
            <a:chExt cx="2113018" cy="392417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0CA6DF50-6795-474E-9081-6511A6DF79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E35AE172-B3BB-4E24-B958-0CB99851C0B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3492788A-995F-478E-A5F5-E0A3675E5DF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9A4EEAB5-7A36-43A2-9FDD-A2137FD0C0D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3787F9-8E6F-4588-9DA5-35FC3155494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E2B1047-A353-4F69-8E34-66CE0EF65D9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5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72E626-24D1-4140-9541-74DA99F2F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9458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735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449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274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37525922-EB17-4CEB-8FE2-E234D478EA8C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0A0D5A86-3F87-4A81-BB86-8F3A92B48B5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507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651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C8FE1D-79E2-46F2-A8B6-6C78672F327D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8A6FBC-D138-4F68-8A66-6E140347BA7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A9BC29C-363B-4E11-AE59-9B8AAF5C10D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3A5DD8-C9B2-4827-81BA-376D44C2463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04A37AE-39E9-4D86-94AD-C2DF9612C22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EC3D1B-1190-4201-B038-EDF09CD8289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D3F652-9B66-42B3-B6EC-DAEA0D47965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75A6EA0-151B-4595-A461-6347C38766F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68BE3A1-6A36-4CE5-A7E6-FF4ADB32DF5D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8970F8-1E52-4708-BA1F-38BF455DB26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881DEA5-6B95-4385-A6A3-016D173CAE6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EB77DDC-56D9-47AB-B71C-B5E868AA006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4E28E60-5E1A-43CA-A023-D7251390EE6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865A037-79E3-43C4-A726-58CEE97F8C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54331" y="1976846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F0C124E-AC53-4C85-B016-9400226359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28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91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714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F0D15-4BB1-408E-A5FC-CFF220228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5ECB00-AF83-443E-9AE7-961C16032659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BED7D0-BE93-4317-824C-6DD1CC483554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C175114-E625-440B-9D45-C7FECD32D84F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F7B0E0-0A58-4E60-8B37-65D6CF8ACF1E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51486E-3E22-42E9-9265-A62EF3AE4503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61999-5F04-4AB2-B1A4-94D813065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635CA-BC26-4AD8-A22E-1ADC79CFE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E4871-F2F2-4806-B2A4-7B4E17D49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48A5E-2C17-44D0-A274-9C818DA9A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988820-EC8E-4E5E-B405-6369C94FB696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34C216-B859-4332-89DD-FDAB18587912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8C30EF-40BC-43EA-9DFB-F9D15A22EB5E}"/>
              </a:ext>
            </a:extLst>
          </p:cNvPr>
          <p:cNvSpPr/>
          <p:nvPr userDrawn="1"/>
        </p:nvSpPr>
        <p:spPr>
          <a:xfrm rot="2703270">
            <a:off x="2721962" y="791637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0E1840-583E-492F-A9C7-78CB38D18A5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B742EA-776C-4729-BC4C-D8246D495CCF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FB9170-ED31-4166-B8AF-844A796082C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40AEF0-AD3C-429C-8967-68D41060DDA9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CBDFD1-2932-4D6D-8A90-D0F5DC3C67AE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46355A-3E04-49FD-9F09-AAAB3DB0E418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409C4469-3F84-4E19-A632-E543A5FDD884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EBF49C44-3383-44DC-8036-8DC2B11ACB1A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46346EE-F1B7-4796-AFA9-AAE048AA3364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E5F236-BD77-4630-A734-050F06B94A2D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C89DEA56-42C4-43A8-B485-A905F2F9EF8D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841ACCCA-100D-4216-8EA1-A5CC63045609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35C224AA-96FF-425B-A723-6682BE2E1056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60D8E5-FE2C-4BE4-8D5F-4E1953E01D04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1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70153-C99E-4B26-82EA-4D60EBADE7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D842ED-2A50-490F-9D8F-5A7A0BC1BF4E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B08A64-4846-4840-93E5-978D148692F3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F50F6-3501-485B-834A-405857C18273}"/>
              </a:ext>
            </a:extLst>
          </p:cNvPr>
          <p:cNvSpPr/>
          <p:nvPr userDrawn="1"/>
        </p:nvSpPr>
        <p:spPr>
          <a:xfrm>
            <a:off x="5691858" y="1899196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70317B-DB8E-4506-B700-82E6417CBE17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0E0FC3-6240-4E8C-BFB4-767103E5D4F1}"/>
              </a:ext>
            </a:extLst>
          </p:cNvPr>
          <p:cNvSpPr/>
          <p:nvPr userDrawn="1"/>
        </p:nvSpPr>
        <p:spPr>
          <a:xfrm rot="2667893" flipH="1">
            <a:off x="5236457" y="-196119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7DB93-D307-4B5E-A1BC-C10366E34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9" y="254556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D6B6-D8E9-4A86-A72B-4017D3FD2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258D4-D060-475A-80EE-B57A268FB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38F26-7F9A-4681-877F-FB59377E4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89" y="766159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84A2B-59B7-41CB-999A-2503EDC5E0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EFC76D-A263-423F-A00E-0C2BD735FA57}"/>
              </a:ext>
            </a:extLst>
          </p:cNvPr>
          <p:cNvSpPr/>
          <p:nvPr userDrawn="1"/>
        </p:nvSpPr>
        <p:spPr>
          <a:xfrm rot="2667893" flipH="1">
            <a:off x="4087347" y="-82615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9CF90B-63EC-41A4-A8FB-8591169906A3}"/>
              </a:ext>
            </a:extLst>
          </p:cNvPr>
          <p:cNvSpPr/>
          <p:nvPr userDrawn="1"/>
        </p:nvSpPr>
        <p:spPr>
          <a:xfrm rot="2667893" flipH="1">
            <a:off x="10792037" y="14637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923018-100F-48D6-9357-EF6182D4E362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5C63A5-A956-4975-BE57-E5D2FFC7AAD0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7C8725-79DC-46D5-8046-3A2B3D182B9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0B0BBE-109E-4BED-87FC-F3E24FBE759A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9D944C-A170-4CDA-B15A-2F6BF0E17BA7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3DE633-761A-4BAB-93E2-7B600274B8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0AD3B4-CEC8-411F-9D94-877F77DAC9EE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131EB8-39E4-41BF-98BB-7DB1D831D231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0F163-EEBD-45E2-B9CE-AC0895CEBBD7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EB995D7-7622-4898-A83F-5D49216F330B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4FEC7A35-C293-4B8B-B17E-834481764110}"/>
              </a:ext>
            </a:extLst>
          </p:cNvPr>
          <p:cNvSpPr/>
          <p:nvPr userDrawn="1"/>
        </p:nvSpPr>
        <p:spPr>
          <a:xfrm>
            <a:off x="5602302" y="304846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3F45E4-764B-4572-8BAB-470999FA8FF9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3088A284-9BB9-41CF-A07D-1F6B3920F6F1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DC4F64F6-FD57-493C-8CE0-5EE42CB91D09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D07D33E-FF6F-4B67-B6D1-2202E3A6B746}"/>
              </a:ext>
            </a:extLst>
          </p:cNvPr>
          <p:cNvSpPr/>
          <p:nvPr userDrawn="1"/>
        </p:nvSpPr>
        <p:spPr>
          <a:xfrm>
            <a:off x="9600735" y="639804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28A2FC17-9B72-48D6-BDA4-B1163A48A4FA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8ED3B6-D72B-47BE-B445-B08D66212043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908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830AA-5FA6-4CD4-AD75-FEFC4B01915A}"/>
              </a:ext>
            </a:extLst>
          </p:cNvPr>
          <p:cNvGrpSpPr/>
          <p:nvPr userDrawn="1"/>
        </p:nvGrpSpPr>
        <p:grpSpPr>
          <a:xfrm flipV="1">
            <a:off x="-1536722" y="-1474805"/>
            <a:ext cx="6967679" cy="9512191"/>
            <a:chOff x="-1484471" y="-860850"/>
            <a:chExt cx="6967679" cy="95121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A2486D-8BCE-4F5C-8CAA-C5764F13D2C0}"/>
                </a:ext>
              </a:extLst>
            </p:cNvPr>
            <p:cNvGrpSpPr/>
            <p:nvPr userDrawn="1"/>
          </p:nvGrpSpPr>
          <p:grpSpPr>
            <a:xfrm rot="16200000">
              <a:off x="-1510142" y="1657990"/>
              <a:ext cx="7019022" cy="6967679"/>
              <a:chOff x="-1454130" y="-1334460"/>
              <a:chExt cx="7019022" cy="6967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F71EB0B-9497-409F-8497-D05944EED268}"/>
                  </a:ext>
                </a:extLst>
              </p:cNvPr>
              <p:cNvSpPr/>
              <p:nvPr userDrawn="1"/>
            </p:nvSpPr>
            <p:spPr>
              <a:xfrm>
                <a:off x="-1166340" y="2200772"/>
                <a:ext cx="2393338" cy="23933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DDDF61-AF37-4CDD-91B7-E8FD97EB7F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73" y="2092453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756FA6-95F9-4A5F-8874-D3AE77F87B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54130" y="126244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D9175-806D-444B-843C-8D6D1A2B8B4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0642" y="-1334460"/>
                <a:ext cx="3734250" cy="354076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EE53EEA-8096-4336-BF8C-013228CF2A7B}"/>
                  </a:ext>
                </a:extLst>
              </p:cNvPr>
              <p:cNvSpPr/>
              <p:nvPr userDrawn="1"/>
            </p:nvSpPr>
            <p:spPr>
              <a:xfrm rot="2667893" flipH="1">
                <a:off x="3776991" y="-1279263"/>
                <a:ext cx="821603" cy="51087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3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100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540C4DE-A5C4-491B-85D8-7A083DE9DB85}"/>
                  </a:ext>
                </a:extLst>
              </p:cNvPr>
              <p:cNvSpPr/>
              <p:nvPr userDrawn="1"/>
            </p:nvSpPr>
            <p:spPr>
              <a:xfrm rot="2703270">
                <a:off x="2139106" y="-351276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C197359-984C-46D0-8A51-B98CB1D4D2F3}"/>
                  </a:ext>
                </a:extLst>
              </p:cNvPr>
              <p:cNvSpPr/>
              <p:nvPr userDrawn="1"/>
            </p:nvSpPr>
            <p:spPr>
              <a:xfrm rot="2703270">
                <a:off x="533882" y="2762545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413640F-302A-4F0D-BB79-E28A5E756CB0}"/>
                  </a:ext>
                </a:extLst>
              </p:cNvPr>
              <p:cNvSpPr/>
              <p:nvPr userDrawn="1"/>
            </p:nvSpPr>
            <p:spPr>
              <a:xfrm rot="2703270">
                <a:off x="295353" y="154282"/>
                <a:ext cx="47625" cy="14597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1F0A2C54-CDD2-4AED-8188-711E2B556ED7}"/>
                  </a:ext>
                </a:extLst>
              </p:cNvPr>
              <p:cNvSpPr/>
              <p:nvPr userDrawn="1"/>
            </p:nvSpPr>
            <p:spPr>
              <a:xfrm>
                <a:off x="2747827" y="1763993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75ED3DF4-C9D6-4BB6-A2B9-E5CA4FA70BFB}"/>
                  </a:ext>
                </a:extLst>
              </p:cNvPr>
              <p:cNvSpPr/>
              <p:nvPr userDrawn="1"/>
            </p:nvSpPr>
            <p:spPr>
              <a:xfrm>
                <a:off x="3350683" y="647436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6ADB9004-20CC-4775-A94C-01AF85407695}"/>
                  </a:ext>
                </a:extLst>
              </p:cNvPr>
              <p:cNvSpPr/>
              <p:nvPr userDrawn="1"/>
            </p:nvSpPr>
            <p:spPr>
              <a:xfrm>
                <a:off x="366049" y="2564860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AE17066-8B58-479D-ADC0-C0AE3E0C1818}"/>
                  </a:ext>
                </a:extLst>
              </p:cNvPr>
              <p:cNvSpPr/>
              <p:nvPr userDrawn="1"/>
            </p:nvSpPr>
            <p:spPr>
              <a:xfrm>
                <a:off x="2248959" y="-1025564"/>
                <a:ext cx="2413539" cy="2404593"/>
              </a:xfrm>
              <a:custGeom>
                <a:avLst/>
                <a:gdLst>
                  <a:gd name="connsiteX0" fmla="*/ 1501721 w 2413539"/>
                  <a:gd name="connsiteY0" fmla="*/ 0 h 2404593"/>
                  <a:gd name="connsiteX1" fmla="*/ 2341348 w 2413539"/>
                  <a:gd name="connsiteY1" fmla="*/ 256470 h 2404593"/>
                  <a:gd name="connsiteX2" fmla="*/ 2413539 w 2413539"/>
                  <a:gd name="connsiteY2" fmla="*/ 310454 h 2404593"/>
                  <a:gd name="connsiteX3" fmla="*/ 303764 w 2413539"/>
                  <a:gd name="connsiteY3" fmla="*/ 2404593 h 2404593"/>
                  <a:gd name="connsiteX4" fmla="*/ 256470 w 2413539"/>
                  <a:gd name="connsiteY4" fmla="*/ 2341348 h 2404593"/>
                  <a:gd name="connsiteX5" fmla="*/ 0 w 2413539"/>
                  <a:gd name="connsiteY5" fmla="*/ 1501721 h 2404593"/>
                  <a:gd name="connsiteX6" fmla="*/ 1501721 w 2413539"/>
                  <a:gd name="connsiteY6" fmla="*/ 0 h 240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3539" h="2404593">
                    <a:moveTo>
                      <a:pt x="1501721" y="0"/>
                    </a:moveTo>
                    <a:cubicBezTo>
                      <a:pt x="1812738" y="0"/>
                      <a:pt x="2101672" y="94548"/>
                      <a:pt x="2341348" y="256470"/>
                    </a:cubicBezTo>
                    <a:lnTo>
                      <a:pt x="2413539" y="310454"/>
                    </a:lnTo>
                    <a:lnTo>
                      <a:pt x="303764" y="2404593"/>
                    </a:lnTo>
                    <a:lnTo>
                      <a:pt x="256470" y="2341348"/>
                    </a:lnTo>
                    <a:cubicBezTo>
                      <a:pt x="94548" y="2101672"/>
                      <a:pt x="0" y="1812738"/>
                      <a:pt x="0" y="1501721"/>
                    </a:cubicBezTo>
                    <a:cubicBezTo>
                      <a:pt x="0" y="672343"/>
                      <a:pt x="672343" y="0"/>
                      <a:pt x="1501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7B0D4A-E3C1-4B7D-8088-814C22F0A19F}"/>
                </a:ext>
              </a:extLst>
            </p:cNvPr>
            <p:cNvGrpSpPr/>
            <p:nvPr userDrawn="1"/>
          </p:nvGrpSpPr>
          <p:grpSpPr>
            <a:xfrm rot="5400000">
              <a:off x="-325146" y="-952329"/>
              <a:ext cx="3348144" cy="3531102"/>
              <a:chOff x="733347" y="4234870"/>
              <a:chExt cx="3348144" cy="353110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1FEE50B-8E3D-46B2-8EA0-62CF7EFC67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41868" y="4326349"/>
                <a:ext cx="3531102" cy="3348144"/>
              </a:xfrm>
              <a:prstGeom prst="rect">
                <a:avLst/>
              </a:prstGeom>
            </p:spPr>
          </p:pic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85B9006B-48FC-4507-B2E2-05BA6E61F230}"/>
                  </a:ext>
                </a:extLst>
              </p:cNvPr>
              <p:cNvSpPr/>
              <p:nvPr userDrawn="1"/>
            </p:nvSpPr>
            <p:spPr>
              <a:xfrm rot="5400000">
                <a:off x="2094522" y="6103468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8FD8C2B-CF95-4359-8C9B-66F6DEF41BC2}"/>
                  </a:ext>
                </a:extLst>
              </p:cNvPr>
              <p:cNvSpPr/>
              <p:nvPr userDrawn="1"/>
            </p:nvSpPr>
            <p:spPr>
              <a:xfrm rot="5400000">
                <a:off x="1829106" y="5091582"/>
                <a:ext cx="1761493" cy="1758422"/>
              </a:xfrm>
              <a:custGeom>
                <a:avLst/>
                <a:gdLst>
                  <a:gd name="connsiteX0" fmla="*/ 1196669 w 1761493"/>
                  <a:gd name="connsiteY0" fmla="*/ 0 h 1758422"/>
                  <a:gd name="connsiteX1" fmla="*/ 1662467 w 1761493"/>
                  <a:gd name="connsiteY1" fmla="*/ 94040 h 1758422"/>
                  <a:gd name="connsiteX2" fmla="*/ 1761493 w 1761493"/>
                  <a:gd name="connsiteY2" fmla="*/ 141744 h 1758422"/>
                  <a:gd name="connsiteX3" fmla="*/ 140264 w 1761493"/>
                  <a:gd name="connsiteY3" fmla="*/ 1758422 h 1758422"/>
                  <a:gd name="connsiteX4" fmla="*/ 94040 w 1761493"/>
                  <a:gd name="connsiteY4" fmla="*/ 1662467 h 1758422"/>
                  <a:gd name="connsiteX5" fmla="*/ 0 w 1761493"/>
                  <a:gd name="connsiteY5" fmla="*/ 1196669 h 1758422"/>
                  <a:gd name="connsiteX6" fmla="*/ 1196669 w 1761493"/>
                  <a:gd name="connsiteY6" fmla="*/ 0 h 175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493" h="1758422">
                    <a:moveTo>
                      <a:pt x="1196669" y="0"/>
                    </a:moveTo>
                    <a:cubicBezTo>
                      <a:pt x="1361895" y="0"/>
                      <a:pt x="1519299" y="33486"/>
                      <a:pt x="1662467" y="94040"/>
                    </a:cubicBezTo>
                    <a:lnTo>
                      <a:pt x="1761493" y="141744"/>
                    </a:lnTo>
                    <a:lnTo>
                      <a:pt x="140264" y="1758422"/>
                    </a:lnTo>
                    <a:lnTo>
                      <a:pt x="94040" y="1662467"/>
                    </a:lnTo>
                    <a:cubicBezTo>
                      <a:pt x="33486" y="1519299"/>
                      <a:pt x="0" y="1361895"/>
                      <a:pt x="0" y="1196669"/>
                    </a:cubicBezTo>
                    <a:cubicBezTo>
                      <a:pt x="0" y="535767"/>
                      <a:pt x="535767" y="0"/>
                      <a:pt x="119666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07CB7B1-F420-416D-8B5A-CDA12EF282E8}"/>
                  </a:ext>
                </a:extLst>
              </p:cNvPr>
              <p:cNvSpPr/>
              <p:nvPr userDrawn="1"/>
            </p:nvSpPr>
            <p:spPr>
              <a:xfrm rot="8103270">
                <a:off x="3096259" y="4960806"/>
                <a:ext cx="47625" cy="219456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1023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165205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7211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D0A9D-21AD-4F16-ABF6-FCEDEAC7CBC3}"/>
              </a:ext>
            </a:extLst>
          </p:cNvPr>
          <p:cNvGrpSpPr/>
          <p:nvPr userDrawn="1"/>
        </p:nvGrpSpPr>
        <p:grpSpPr>
          <a:xfrm rot="16200000">
            <a:off x="-1543328" y="1245980"/>
            <a:ext cx="7033145" cy="6967679"/>
            <a:chOff x="-1454130" y="-1334460"/>
            <a:chExt cx="7033145" cy="69676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E3802B7-A996-44D8-8E95-073D460506DD}"/>
                </a:ext>
              </a:extLst>
            </p:cNvPr>
            <p:cNvSpPr/>
            <p:nvPr userDrawn="1"/>
          </p:nvSpPr>
          <p:spPr>
            <a:xfrm>
              <a:off x="-1166340" y="2200772"/>
              <a:ext cx="2393338" cy="239333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BC23AE-96EE-4D54-A885-39974FAB76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73" y="2092453"/>
              <a:ext cx="3734250" cy="35407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98EE-38CF-4F42-BBFC-6D904B593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4130" y="126244"/>
              <a:ext cx="3734250" cy="3540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D8CCE-DBFD-4E90-8B56-4E1B4E65EA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642" y="-1334460"/>
              <a:ext cx="3734250" cy="354076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A60227F-0B6A-4822-B1CF-88C8ADB21FAF}"/>
                </a:ext>
              </a:extLst>
            </p:cNvPr>
            <p:cNvSpPr/>
            <p:nvPr userDrawn="1"/>
          </p:nvSpPr>
          <p:spPr>
            <a:xfrm rot="2667893" flipH="1">
              <a:off x="3776991" y="-1279263"/>
              <a:ext cx="821603" cy="5108776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100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A927CA-2C69-422E-8CDD-1BB98E8110C4}"/>
                </a:ext>
              </a:extLst>
            </p:cNvPr>
            <p:cNvSpPr/>
            <p:nvPr userDrawn="1"/>
          </p:nvSpPr>
          <p:spPr>
            <a:xfrm rot="2703270">
              <a:off x="2139106" y="-351276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E524A3-8BEF-4311-9C5F-430DE3C1E73B}"/>
                </a:ext>
              </a:extLst>
            </p:cNvPr>
            <p:cNvSpPr/>
            <p:nvPr userDrawn="1"/>
          </p:nvSpPr>
          <p:spPr>
            <a:xfrm rot="2703270">
              <a:off x="533882" y="2762545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A3251D-A12D-4E0F-8F70-DEC8DD540973}"/>
                </a:ext>
              </a:extLst>
            </p:cNvPr>
            <p:cNvSpPr/>
            <p:nvPr userDrawn="1"/>
          </p:nvSpPr>
          <p:spPr>
            <a:xfrm rot="2703270">
              <a:off x="295353" y="154282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70B9DE-E2F6-4515-A0CB-D897C6A83640}"/>
                </a:ext>
              </a:extLst>
            </p:cNvPr>
            <p:cNvSpPr/>
            <p:nvPr userDrawn="1"/>
          </p:nvSpPr>
          <p:spPr>
            <a:xfrm rot="2703270">
              <a:off x="4825335" y="723086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F3D5F4E7-4130-4F71-A905-F23D72D75F36}"/>
                </a:ext>
              </a:extLst>
            </p:cNvPr>
            <p:cNvSpPr/>
            <p:nvPr userDrawn="1"/>
          </p:nvSpPr>
          <p:spPr>
            <a:xfrm>
              <a:off x="2747827" y="1763993"/>
              <a:ext cx="307304" cy="307304"/>
            </a:xfrm>
            <a:prstGeom prst="donut">
              <a:avLst>
                <a:gd name="adj" fmla="val 12398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6043D486-3263-4803-85C1-2F658985FF35}"/>
                </a:ext>
              </a:extLst>
            </p:cNvPr>
            <p:cNvSpPr/>
            <p:nvPr userDrawn="1"/>
          </p:nvSpPr>
          <p:spPr>
            <a:xfrm>
              <a:off x="3350683" y="647436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9258023F-0C38-4A31-9B2A-AA99C3C745C6}"/>
                </a:ext>
              </a:extLst>
            </p:cNvPr>
            <p:cNvSpPr/>
            <p:nvPr userDrawn="1"/>
          </p:nvSpPr>
          <p:spPr>
            <a:xfrm>
              <a:off x="366049" y="2564860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53E0F-0B02-4B74-91E7-2B670261B8F7}"/>
                </a:ext>
              </a:extLst>
            </p:cNvPr>
            <p:cNvSpPr/>
            <p:nvPr userDrawn="1"/>
          </p:nvSpPr>
          <p:spPr>
            <a:xfrm>
              <a:off x="2248959" y="-1025564"/>
              <a:ext cx="2413539" cy="2404593"/>
            </a:xfrm>
            <a:custGeom>
              <a:avLst/>
              <a:gdLst>
                <a:gd name="connsiteX0" fmla="*/ 1501721 w 2413539"/>
                <a:gd name="connsiteY0" fmla="*/ 0 h 2404593"/>
                <a:gd name="connsiteX1" fmla="*/ 2341348 w 2413539"/>
                <a:gd name="connsiteY1" fmla="*/ 256470 h 2404593"/>
                <a:gd name="connsiteX2" fmla="*/ 2413539 w 2413539"/>
                <a:gd name="connsiteY2" fmla="*/ 310454 h 2404593"/>
                <a:gd name="connsiteX3" fmla="*/ 303764 w 2413539"/>
                <a:gd name="connsiteY3" fmla="*/ 2404593 h 2404593"/>
                <a:gd name="connsiteX4" fmla="*/ 256470 w 2413539"/>
                <a:gd name="connsiteY4" fmla="*/ 2341348 h 2404593"/>
                <a:gd name="connsiteX5" fmla="*/ 0 w 2413539"/>
                <a:gd name="connsiteY5" fmla="*/ 1501721 h 2404593"/>
                <a:gd name="connsiteX6" fmla="*/ 1501721 w 2413539"/>
                <a:gd name="connsiteY6" fmla="*/ 0 h 240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539" h="2404593">
                  <a:moveTo>
                    <a:pt x="1501721" y="0"/>
                  </a:moveTo>
                  <a:cubicBezTo>
                    <a:pt x="1812738" y="0"/>
                    <a:pt x="2101672" y="94548"/>
                    <a:pt x="2341348" y="256470"/>
                  </a:cubicBezTo>
                  <a:lnTo>
                    <a:pt x="2413539" y="310454"/>
                  </a:lnTo>
                  <a:lnTo>
                    <a:pt x="303764" y="2404593"/>
                  </a:lnTo>
                  <a:lnTo>
                    <a:pt x="256470" y="2341348"/>
                  </a:lnTo>
                  <a:cubicBezTo>
                    <a:pt x="94548" y="2101672"/>
                    <a:pt x="0" y="1812738"/>
                    <a:pt x="0" y="1501721"/>
                  </a:cubicBezTo>
                  <a:cubicBezTo>
                    <a:pt x="0" y="672343"/>
                    <a:pt x="672343" y="0"/>
                    <a:pt x="1501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29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4880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69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D0A9D-21AD-4F16-ABF6-FCEDEAC7CBC3}"/>
              </a:ext>
            </a:extLst>
          </p:cNvPr>
          <p:cNvGrpSpPr/>
          <p:nvPr userDrawn="1"/>
        </p:nvGrpSpPr>
        <p:grpSpPr>
          <a:xfrm rot="16200000">
            <a:off x="-1543328" y="1245980"/>
            <a:ext cx="7033145" cy="6967679"/>
            <a:chOff x="-1454130" y="-1334460"/>
            <a:chExt cx="7033145" cy="69676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E3802B7-A996-44D8-8E95-073D460506DD}"/>
                </a:ext>
              </a:extLst>
            </p:cNvPr>
            <p:cNvSpPr/>
            <p:nvPr userDrawn="1"/>
          </p:nvSpPr>
          <p:spPr>
            <a:xfrm>
              <a:off x="-1166340" y="2200772"/>
              <a:ext cx="2393338" cy="239333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BC23AE-96EE-4D54-A885-39974FAB76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73" y="2092453"/>
              <a:ext cx="3734250" cy="35407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98EE-38CF-4F42-BBFC-6D904B593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4130" y="126244"/>
              <a:ext cx="3734250" cy="3540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D8CCE-DBFD-4E90-8B56-4E1B4E65EA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642" y="-1334460"/>
              <a:ext cx="3734250" cy="354076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A60227F-0B6A-4822-B1CF-88C8ADB21FAF}"/>
                </a:ext>
              </a:extLst>
            </p:cNvPr>
            <p:cNvSpPr/>
            <p:nvPr userDrawn="1"/>
          </p:nvSpPr>
          <p:spPr>
            <a:xfrm rot="2667893" flipH="1">
              <a:off x="3776991" y="-1279263"/>
              <a:ext cx="821603" cy="5108776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100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A927CA-2C69-422E-8CDD-1BB98E8110C4}"/>
                </a:ext>
              </a:extLst>
            </p:cNvPr>
            <p:cNvSpPr/>
            <p:nvPr userDrawn="1"/>
          </p:nvSpPr>
          <p:spPr>
            <a:xfrm rot="2703270">
              <a:off x="2139106" y="-351276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E524A3-8BEF-4311-9C5F-430DE3C1E73B}"/>
                </a:ext>
              </a:extLst>
            </p:cNvPr>
            <p:cNvSpPr/>
            <p:nvPr userDrawn="1"/>
          </p:nvSpPr>
          <p:spPr>
            <a:xfrm rot="2703270">
              <a:off x="533882" y="2762545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A3251D-A12D-4E0F-8F70-DEC8DD540973}"/>
                </a:ext>
              </a:extLst>
            </p:cNvPr>
            <p:cNvSpPr/>
            <p:nvPr userDrawn="1"/>
          </p:nvSpPr>
          <p:spPr>
            <a:xfrm rot="2703270">
              <a:off x="295353" y="154282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70B9DE-E2F6-4515-A0CB-D897C6A83640}"/>
                </a:ext>
              </a:extLst>
            </p:cNvPr>
            <p:cNvSpPr/>
            <p:nvPr userDrawn="1"/>
          </p:nvSpPr>
          <p:spPr>
            <a:xfrm rot="2703270">
              <a:off x="4825335" y="723086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F3D5F4E7-4130-4F71-A905-F23D72D75F36}"/>
                </a:ext>
              </a:extLst>
            </p:cNvPr>
            <p:cNvSpPr/>
            <p:nvPr userDrawn="1"/>
          </p:nvSpPr>
          <p:spPr>
            <a:xfrm>
              <a:off x="2747827" y="1763993"/>
              <a:ext cx="307304" cy="307304"/>
            </a:xfrm>
            <a:prstGeom prst="donut">
              <a:avLst>
                <a:gd name="adj" fmla="val 12398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6043D486-3263-4803-85C1-2F658985FF35}"/>
                </a:ext>
              </a:extLst>
            </p:cNvPr>
            <p:cNvSpPr/>
            <p:nvPr userDrawn="1"/>
          </p:nvSpPr>
          <p:spPr>
            <a:xfrm>
              <a:off x="3350683" y="647436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9258023F-0C38-4A31-9B2A-AA99C3C745C6}"/>
                </a:ext>
              </a:extLst>
            </p:cNvPr>
            <p:cNvSpPr/>
            <p:nvPr userDrawn="1"/>
          </p:nvSpPr>
          <p:spPr>
            <a:xfrm>
              <a:off x="366049" y="2564860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53E0F-0B02-4B74-91E7-2B670261B8F7}"/>
                </a:ext>
              </a:extLst>
            </p:cNvPr>
            <p:cNvSpPr/>
            <p:nvPr userDrawn="1"/>
          </p:nvSpPr>
          <p:spPr>
            <a:xfrm>
              <a:off x="2248959" y="-1025564"/>
              <a:ext cx="2413539" cy="2404593"/>
            </a:xfrm>
            <a:custGeom>
              <a:avLst/>
              <a:gdLst>
                <a:gd name="connsiteX0" fmla="*/ 1501721 w 2413539"/>
                <a:gd name="connsiteY0" fmla="*/ 0 h 2404593"/>
                <a:gd name="connsiteX1" fmla="*/ 2341348 w 2413539"/>
                <a:gd name="connsiteY1" fmla="*/ 256470 h 2404593"/>
                <a:gd name="connsiteX2" fmla="*/ 2413539 w 2413539"/>
                <a:gd name="connsiteY2" fmla="*/ 310454 h 2404593"/>
                <a:gd name="connsiteX3" fmla="*/ 303764 w 2413539"/>
                <a:gd name="connsiteY3" fmla="*/ 2404593 h 2404593"/>
                <a:gd name="connsiteX4" fmla="*/ 256470 w 2413539"/>
                <a:gd name="connsiteY4" fmla="*/ 2341348 h 2404593"/>
                <a:gd name="connsiteX5" fmla="*/ 0 w 2413539"/>
                <a:gd name="connsiteY5" fmla="*/ 1501721 h 2404593"/>
                <a:gd name="connsiteX6" fmla="*/ 1501721 w 2413539"/>
                <a:gd name="connsiteY6" fmla="*/ 0 h 240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539" h="2404593">
                  <a:moveTo>
                    <a:pt x="1501721" y="0"/>
                  </a:moveTo>
                  <a:cubicBezTo>
                    <a:pt x="1812738" y="0"/>
                    <a:pt x="2101672" y="94548"/>
                    <a:pt x="2341348" y="256470"/>
                  </a:cubicBezTo>
                  <a:lnTo>
                    <a:pt x="2413539" y="310454"/>
                  </a:lnTo>
                  <a:lnTo>
                    <a:pt x="303764" y="2404593"/>
                  </a:lnTo>
                  <a:lnTo>
                    <a:pt x="256470" y="2341348"/>
                  </a:lnTo>
                  <a:cubicBezTo>
                    <a:pt x="94548" y="2101672"/>
                    <a:pt x="0" y="1812738"/>
                    <a:pt x="0" y="1501721"/>
                  </a:cubicBezTo>
                  <a:cubicBezTo>
                    <a:pt x="0" y="672343"/>
                    <a:pt x="672343" y="0"/>
                    <a:pt x="1501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9301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99F735-1BC8-4020-A49A-4C037861EEE1}"/>
              </a:ext>
            </a:extLst>
          </p:cNvPr>
          <p:cNvSpPr/>
          <p:nvPr userDrawn="1"/>
        </p:nvSpPr>
        <p:spPr>
          <a:xfrm>
            <a:off x="0" y="0"/>
            <a:ext cx="12192000" cy="2924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Block Arc 1">
            <a:extLst>
              <a:ext uri="{FF2B5EF4-FFF2-40B4-BE49-F238E27FC236}">
                <a16:creationId xmlns:a16="http://schemas.microsoft.com/office/drawing/2014/main" id="{404008F3-9393-43B1-9EF6-BB73F9083120}"/>
              </a:ext>
            </a:extLst>
          </p:cNvPr>
          <p:cNvSpPr/>
          <p:nvPr userDrawn="1"/>
        </p:nvSpPr>
        <p:spPr>
          <a:xfrm>
            <a:off x="3582255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B94FB787-662A-4C42-A82E-3D2990125567}"/>
              </a:ext>
            </a:extLst>
          </p:cNvPr>
          <p:cNvSpPr/>
          <p:nvPr userDrawn="1"/>
        </p:nvSpPr>
        <p:spPr>
          <a:xfrm>
            <a:off x="893211" y="1754355"/>
            <a:ext cx="2340000" cy="234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Block Arc 13">
            <a:extLst>
              <a:ext uri="{FF2B5EF4-FFF2-40B4-BE49-F238E27FC236}">
                <a16:creationId xmlns:a16="http://schemas.microsoft.com/office/drawing/2014/main" id="{B3104187-2B64-4114-9216-8B72399C3FFB}"/>
              </a:ext>
            </a:extLst>
          </p:cNvPr>
          <p:cNvSpPr/>
          <p:nvPr userDrawn="1"/>
        </p:nvSpPr>
        <p:spPr>
          <a:xfrm>
            <a:off x="6271299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Block Arc 15">
            <a:extLst>
              <a:ext uri="{FF2B5EF4-FFF2-40B4-BE49-F238E27FC236}">
                <a16:creationId xmlns:a16="http://schemas.microsoft.com/office/drawing/2014/main" id="{5C6BA25A-D059-41A1-9E12-7E54661C901A}"/>
              </a:ext>
            </a:extLst>
          </p:cNvPr>
          <p:cNvSpPr/>
          <p:nvPr userDrawn="1"/>
        </p:nvSpPr>
        <p:spPr>
          <a:xfrm>
            <a:off x="8946522" y="1754355"/>
            <a:ext cx="2340000" cy="234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1AE61D-2711-4D27-9E84-9455C81DF8E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EB96CED-3A89-4E72-AD40-98DAA7DB1E8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68305AF-08C9-4A39-80B8-FD3847826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3326DD4-C5BB-4602-9562-F2390EC71C3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31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B5A378-F106-4996-9559-AD65105010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62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44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21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06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9524CEC-148A-4867-BDC6-300D7F5E3749}"/>
              </a:ext>
            </a:extLst>
          </p:cNvPr>
          <p:cNvGrpSpPr/>
          <p:nvPr/>
        </p:nvGrpSpPr>
        <p:grpSpPr>
          <a:xfrm>
            <a:off x="3231328" y="1671564"/>
            <a:ext cx="5729344" cy="3514872"/>
            <a:chOff x="3952875" y="2284730"/>
            <a:chExt cx="4591050" cy="28165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D4D0CD-9252-4CAE-B221-C578E6194D42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EAA3C4-8248-42B0-B37F-518DDC060487}"/>
                </a:ext>
              </a:extLst>
            </p:cNvPr>
            <p:cNvSpPr/>
            <p:nvPr userDrawn="1"/>
          </p:nvSpPr>
          <p:spPr>
            <a:xfrm>
              <a:off x="4121436" y="2486341"/>
              <a:ext cx="4253929" cy="24133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E0175CE-6A79-479A-822A-511AC43730F6}"/>
              </a:ext>
            </a:extLst>
          </p:cNvPr>
          <p:cNvSpPr txBox="1"/>
          <p:nvPr/>
        </p:nvSpPr>
        <p:spPr>
          <a:xfrm>
            <a:off x="2943956" y="4225156"/>
            <a:ext cx="63040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Uživatelské prostředí pro záznam turisticky navštívených obcí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pic>
        <p:nvPicPr>
          <p:cNvPr id="7" name="Obrázek 6" descr="Obsah obrázku text&#10;&#10;Popis byl vytvořen automaticky">
            <a:extLst>
              <a:ext uri="{FF2B5EF4-FFF2-40B4-BE49-F238E27FC236}">
                <a16:creationId xmlns:a16="http://schemas.microsoft.com/office/drawing/2014/main" id="{E4403285-D254-4575-DCDF-66A314E1A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77"/>
            <a:ext cx="2485680" cy="1212940"/>
          </a:xfrm>
          <a:prstGeom prst="rect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</a:ln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24607772-8963-4A74-22D1-019268BA36AD}"/>
              </a:ext>
            </a:extLst>
          </p:cNvPr>
          <p:cNvSpPr txBox="1"/>
          <p:nvPr/>
        </p:nvSpPr>
        <p:spPr>
          <a:xfrm>
            <a:off x="2943956" y="3445681"/>
            <a:ext cx="63040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Josef Jehlička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pic>
        <p:nvPicPr>
          <p:cNvPr id="4" name="Obrázek 3" descr="Obsah obrázku text, Grafika, Písmo, grafický design&#10;&#10;Popis byl vytvořen automaticky">
            <a:extLst>
              <a:ext uri="{FF2B5EF4-FFF2-40B4-BE49-F238E27FC236}">
                <a16:creationId xmlns:a16="http://schemas.microsoft.com/office/drawing/2014/main" id="{8653C967-3ECC-9207-84F2-75BED1CDB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68" y="1923162"/>
            <a:ext cx="5288451" cy="1363295"/>
          </a:xfrm>
          <a:prstGeom prst="rect">
            <a:avLst/>
          </a:prstGeom>
        </p:spPr>
      </p:pic>
      <p:sp>
        <p:nvSpPr>
          <p:cNvPr id="5" name="TextBox 19">
            <a:extLst>
              <a:ext uri="{FF2B5EF4-FFF2-40B4-BE49-F238E27FC236}">
                <a16:creationId xmlns:a16="http://schemas.microsoft.com/office/drawing/2014/main" id="{6C00E219-783E-A725-0D66-AA4A655AF6B3}"/>
              </a:ext>
            </a:extLst>
          </p:cNvPr>
          <p:cNvSpPr txBox="1"/>
          <p:nvPr/>
        </p:nvSpPr>
        <p:spPr>
          <a:xfrm>
            <a:off x="1100408" y="1597308"/>
            <a:ext cx="63040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Projekt – K155UZPR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/>
              <a:t>Manuální přidávání a mazání obcí</a:t>
            </a:r>
            <a:endParaRPr lang="en-US" dirty="0"/>
          </a:p>
        </p:txBody>
      </p:sp>
      <p:pic>
        <p:nvPicPr>
          <p:cNvPr id="4" name="Obrázek 3" descr="Obsah obrázku černá, tma&#10;&#10;Popis byl vytvořen automaticky">
            <a:extLst>
              <a:ext uri="{FF2B5EF4-FFF2-40B4-BE49-F238E27FC236}">
                <a16:creationId xmlns:a16="http://schemas.microsoft.com/office/drawing/2014/main" id="{D8BCE29A-8514-41B6-957C-CCEFFF5345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2" y="5434281"/>
            <a:ext cx="1167276" cy="116727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46E8E61-05E0-CD3D-5927-FD4129E7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737" y="1302835"/>
            <a:ext cx="4058186" cy="468833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43A1355-41C7-E37C-A543-396E33AF2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282" y="1314266"/>
            <a:ext cx="4020989" cy="4688339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49CA19F7-574D-F888-8AD0-DF48961E1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852" y="1325697"/>
            <a:ext cx="4048484" cy="4665477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E34A4625-A3AE-EF75-7E35-FCB9384E9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852" y="1325697"/>
            <a:ext cx="4068322" cy="4688339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B2D131BE-6E89-2784-5BAA-6FA75CD73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434" y="1325697"/>
            <a:ext cx="3998837" cy="53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9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/>
              <a:t>Nahrávání souboru GPX (Mapy.cz)</a:t>
            </a:r>
            <a:endParaRPr lang="en-US" dirty="0"/>
          </a:p>
        </p:txBody>
      </p:sp>
      <p:pic>
        <p:nvPicPr>
          <p:cNvPr id="4" name="Obrázek 3" descr="Obsah obrázku černá, tma&#10;&#10;Popis byl vytvořen automaticky">
            <a:extLst>
              <a:ext uri="{FF2B5EF4-FFF2-40B4-BE49-F238E27FC236}">
                <a16:creationId xmlns:a16="http://schemas.microsoft.com/office/drawing/2014/main" id="{3E237B53-942D-5281-99A7-5830E41E3D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15740"/>
            <a:ext cx="993058" cy="993058"/>
          </a:xfrm>
          <a:prstGeom prst="rect">
            <a:avLst/>
          </a:prstGeom>
        </p:spPr>
      </p:pic>
      <p:pic>
        <p:nvPicPr>
          <p:cNvPr id="6148" name="Picture 4" descr="In this window you can find your GPX file by pressing the grey &quot;Načti soubor&quot; button.">
            <a:extLst>
              <a:ext uri="{FF2B5EF4-FFF2-40B4-BE49-F238E27FC236}">
                <a16:creationId xmlns:a16="http://schemas.microsoft.com/office/drawing/2014/main" id="{639792C2-7CE6-D018-7079-154B9DEF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0" y="1063756"/>
            <a:ext cx="4729316" cy="19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9E0DB620-7D06-6952-0F9D-48AD42780715}"/>
              </a:ext>
            </a:extLst>
          </p:cNvPr>
          <p:cNvSpPr txBox="1"/>
          <p:nvPr/>
        </p:nvSpPr>
        <p:spPr>
          <a:xfrm>
            <a:off x="5486400" y="1850201"/>
            <a:ext cx="534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 Bylo vytvořeno okno pro načítání </a:t>
            </a:r>
            <a:r>
              <a:rPr lang="cs-CZ" b="1" dirty="0"/>
              <a:t>GPX</a:t>
            </a:r>
            <a:r>
              <a:rPr lang="cs-CZ" dirty="0"/>
              <a:t> souboru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0C5B3A33-9674-AFAE-C833-97B7F727054F}"/>
              </a:ext>
            </a:extLst>
          </p:cNvPr>
          <p:cNvSpPr txBox="1"/>
          <p:nvPr/>
        </p:nvSpPr>
        <p:spPr>
          <a:xfrm>
            <a:off x="2959510" y="3642858"/>
            <a:ext cx="521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Soubor je </a:t>
            </a:r>
            <a:r>
              <a:rPr lang="cs-CZ" dirty="0" err="1"/>
              <a:t>parserován</a:t>
            </a:r>
            <a:r>
              <a:rPr lang="cs-CZ" dirty="0"/>
              <a:t> pomocí knihovny </a:t>
            </a:r>
            <a:r>
              <a:rPr lang="cs-CZ" b="1" dirty="0" err="1"/>
              <a:t>gpxpy</a:t>
            </a:r>
            <a:endParaRPr lang="cs-CZ" b="1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C0013FE1-34F1-4893-6A55-8FEF8FF71592}"/>
              </a:ext>
            </a:extLst>
          </p:cNvPr>
          <p:cNvSpPr txBox="1"/>
          <p:nvPr/>
        </p:nvSpPr>
        <p:spPr>
          <a:xfrm>
            <a:off x="2959510" y="3973462"/>
            <a:ext cx="6654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Zeměpisné šířky a délky každého 10tého bodu jsou uloženy </a:t>
            </a:r>
          </a:p>
          <a:p>
            <a:r>
              <a:rPr lang="cs-CZ" dirty="0"/>
              <a:t> 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6ECE04EC-0659-DAE1-0155-E74B3A49B209}"/>
              </a:ext>
            </a:extLst>
          </p:cNvPr>
          <p:cNvSpPr txBox="1"/>
          <p:nvPr/>
        </p:nvSpPr>
        <p:spPr>
          <a:xfrm>
            <a:off x="2959510" y="4315867"/>
            <a:ext cx="6295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Body jsou transformovány z WGS84 do S-JTSK (</a:t>
            </a:r>
            <a:r>
              <a:rPr lang="cs-CZ" b="1" dirty="0" err="1"/>
              <a:t>pyproj</a:t>
            </a:r>
            <a:r>
              <a:rPr lang="cs-CZ" b="1" dirty="0"/>
              <a:t>)</a:t>
            </a:r>
            <a:endParaRPr lang="cs-CZ" dirty="0"/>
          </a:p>
          <a:p>
            <a:endParaRPr lang="cs-CZ" dirty="0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58C5E80F-A7A8-3134-16BA-9F094E487377}"/>
              </a:ext>
            </a:extLst>
          </p:cNvPr>
          <p:cNvSpPr txBox="1"/>
          <p:nvPr/>
        </p:nvSpPr>
        <p:spPr>
          <a:xfrm>
            <a:off x="2959510" y="4596329"/>
            <a:ext cx="720421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Získají se čísla obcí, ve kterých leží alespoň 1 bod </a:t>
            </a:r>
            <a:r>
              <a:rPr lang="cs-CZ" sz="2000" dirty="0"/>
              <a:t>(</a:t>
            </a:r>
            <a:r>
              <a:rPr lang="cs-CZ" sz="2000" b="1" dirty="0" err="1"/>
              <a:t>GeoPandas</a:t>
            </a:r>
            <a:r>
              <a:rPr lang="cs-CZ" sz="2000" dirty="0"/>
              <a:t>)</a:t>
            </a:r>
            <a:endParaRPr lang="cs-CZ" dirty="0"/>
          </a:p>
          <a:p>
            <a:endParaRPr lang="cs-CZ" dirty="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AB3A68D1-599E-EF22-4EB2-332BE7B131CF}"/>
              </a:ext>
            </a:extLst>
          </p:cNvPr>
          <p:cNvSpPr txBox="1"/>
          <p:nvPr/>
        </p:nvSpPr>
        <p:spPr>
          <a:xfrm>
            <a:off x="2959510" y="4930909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Pro každou obec se získá datum jejího prvního výskytu v GPX souboru</a:t>
            </a:r>
          </a:p>
          <a:p>
            <a:endParaRPr lang="cs-CZ" dirty="0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BBD4AE28-096A-217C-F574-5986814D645A}"/>
              </a:ext>
            </a:extLst>
          </p:cNvPr>
          <p:cNvSpPr txBox="1"/>
          <p:nvPr/>
        </p:nvSpPr>
        <p:spPr>
          <a:xfrm>
            <a:off x="2959510" y="5254074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Obce s daty jsou vloženy do databáze</a:t>
            </a:r>
          </a:p>
        </p:txBody>
      </p:sp>
    </p:spTree>
    <p:extLst>
      <p:ext uri="{BB962C8B-B14F-4D97-AF65-F5344CB8AC3E}">
        <p14:creationId xmlns:p14="http://schemas.microsoft.com/office/powerpoint/2010/main" val="3870352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424546" y="378607"/>
            <a:ext cx="2865753" cy="59093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Ukázka 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Python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skriptu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gpxpy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C383C-83FB-4C00-B58C-FBED52636D0F}"/>
              </a:ext>
            </a:extLst>
          </p:cNvPr>
          <p:cNvGrpSpPr/>
          <p:nvPr/>
        </p:nvGrpSpPr>
        <p:grpSpPr>
          <a:xfrm>
            <a:off x="2972035" y="570083"/>
            <a:ext cx="8666849" cy="5869905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B67246-4A76-44FE-90C4-90E91727ABB3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BE77CF-D6E9-495C-9FB1-BFC9F7A9D3EB}"/>
                </a:ext>
              </a:extLst>
            </p:cNvPr>
            <p:cNvSpPr/>
            <p:nvPr userDrawn="1"/>
          </p:nvSpPr>
          <p:spPr>
            <a:xfrm>
              <a:off x="4058967" y="2395272"/>
              <a:ext cx="4378865" cy="25954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ight Triangle 17">
            <a:extLst>
              <a:ext uri="{FF2B5EF4-FFF2-40B4-BE49-F238E27FC236}">
                <a16:creationId xmlns:a16="http://schemas.microsoft.com/office/drawing/2014/main" id="{22A1A57A-EC94-0FFA-6F74-4DB8545E6628}"/>
              </a:ext>
            </a:extLst>
          </p:cNvPr>
          <p:cNvSpPr/>
          <p:nvPr/>
        </p:nvSpPr>
        <p:spPr>
          <a:xfrm>
            <a:off x="11546129" y="6166792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70A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3CBCB22-5404-4B5E-2FCB-B6648C5563A2}"/>
              </a:ext>
            </a:extLst>
          </p:cNvPr>
          <p:cNvSpPr/>
          <p:nvPr/>
        </p:nvSpPr>
        <p:spPr>
          <a:xfrm>
            <a:off x="3172312" y="781606"/>
            <a:ext cx="8266292" cy="5409148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98A936A7-3B3E-1206-F3B0-AF8E193A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12" y="932754"/>
            <a:ext cx="8058370" cy="51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63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/>
              <a:t>Filtrace obcí dle data</a:t>
            </a:r>
            <a:endParaRPr lang="en-US" dirty="0"/>
          </a:p>
        </p:txBody>
      </p:sp>
      <p:pic>
        <p:nvPicPr>
          <p:cNvPr id="7" name="Obrázek 6" descr="Obsah obrázku Elektricky modrá&#10;&#10;Popis byl vytvořen automaticky">
            <a:extLst>
              <a:ext uri="{FF2B5EF4-FFF2-40B4-BE49-F238E27FC236}">
                <a16:creationId xmlns:a16="http://schemas.microsoft.com/office/drawing/2014/main" id="{8E481B1A-B02A-E9A9-7174-081FD191A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444"/>
            <a:ext cx="1022555" cy="102255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6157794F-69CB-8C57-391F-12BB94AE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340" y="1317224"/>
            <a:ext cx="5605319" cy="50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2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/>
              <a:t>Statistika</a:t>
            </a:r>
            <a:endParaRPr lang="en-US" dirty="0"/>
          </a:p>
        </p:txBody>
      </p:sp>
      <p:pic>
        <p:nvPicPr>
          <p:cNvPr id="5" name="Obrázek 4" descr="Obsah obrázku černá, tma&#10;&#10;Popis byl vytvořen automaticky">
            <a:extLst>
              <a:ext uri="{FF2B5EF4-FFF2-40B4-BE49-F238E27FC236}">
                <a16:creationId xmlns:a16="http://schemas.microsoft.com/office/drawing/2014/main" id="{E493CC66-21B3-C079-E32F-C28C9DB309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0143"/>
            <a:ext cx="1297858" cy="1297858"/>
          </a:xfrm>
          <a:prstGeom prst="rect">
            <a:avLst/>
          </a:prstGeom>
        </p:spPr>
      </p:pic>
      <p:pic>
        <p:nvPicPr>
          <p:cNvPr id="8194" name="Picture 2" descr="Upon clicking the piechart button, window with statistics will appear.">
            <a:extLst>
              <a:ext uri="{FF2B5EF4-FFF2-40B4-BE49-F238E27FC236}">
                <a16:creationId xmlns:a16="http://schemas.microsoft.com/office/drawing/2014/main" id="{4B4993B5-B510-8ECE-A043-370553890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109" y="1319277"/>
            <a:ext cx="9743768" cy="519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Now you can see the three most visited districts. Select a district to show its statistics in a new window.">
            <a:extLst>
              <a:ext uri="{FF2B5EF4-FFF2-40B4-BE49-F238E27FC236}">
                <a16:creationId xmlns:a16="http://schemas.microsoft.com/office/drawing/2014/main" id="{B3321DA0-7552-0F55-9A63-0AD1EC435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04" y="1354723"/>
            <a:ext cx="9703385" cy="516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he new window.">
            <a:extLst>
              <a:ext uri="{FF2B5EF4-FFF2-40B4-BE49-F238E27FC236}">
                <a16:creationId xmlns:a16="http://schemas.microsoft.com/office/drawing/2014/main" id="{71B7BBBF-4684-C265-B8C8-AE238313C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477" y="2839518"/>
            <a:ext cx="4103278" cy="297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745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424546" y="486329"/>
            <a:ext cx="2865753" cy="56938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Ukázka 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Python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skriptu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40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matplotlib</a:t>
            </a:r>
            <a:endParaRPr lang="ko-KR" altLang="en-US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C383C-83FB-4C00-B58C-FBED52636D0F}"/>
              </a:ext>
            </a:extLst>
          </p:cNvPr>
          <p:cNvGrpSpPr/>
          <p:nvPr/>
        </p:nvGrpSpPr>
        <p:grpSpPr>
          <a:xfrm>
            <a:off x="2972035" y="570083"/>
            <a:ext cx="8666849" cy="5869905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B67246-4A76-44FE-90C4-90E91727ABB3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BE77CF-D6E9-495C-9FB1-BFC9F7A9D3EB}"/>
                </a:ext>
              </a:extLst>
            </p:cNvPr>
            <p:cNvSpPr/>
            <p:nvPr userDrawn="1"/>
          </p:nvSpPr>
          <p:spPr>
            <a:xfrm>
              <a:off x="4058967" y="2395272"/>
              <a:ext cx="4378865" cy="25954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ight Triangle 17">
            <a:extLst>
              <a:ext uri="{FF2B5EF4-FFF2-40B4-BE49-F238E27FC236}">
                <a16:creationId xmlns:a16="http://schemas.microsoft.com/office/drawing/2014/main" id="{22A1A57A-EC94-0FFA-6F74-4DB8545E6628}"/>
              </a:ext>
            </a:extLst>
          </p:cNvPr>
          <p:cNvSpPr/>
          <p:nvPr/>
        </p:nvSpPr>
        <p:spPr>
          <a:xfrm>
            <a:off x="11546129" y="6166792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70A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3CBCB22-5404-4B5E-2FCB-B6648C5563A2}"/>
              </a:ext>
            </a:extLst>
          </p:cNvPr>
          <p:cNvSpPr/>
          <p:nvPr/>
        </p:nvSpPr>
        <p:spPr>
          <a:xfrm>
            <a:off x="3172312" y="781606"/>
            <a:ext cx="8266292" cy="5409148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D267CB01-26E2-AF3F-3FC6-0E2830C2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12" y="800461"/>
            <a:ext cx="7957804" cy="53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5618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/>
              <a:t>Obarvování obcí v grafu</a:t>
            </a:r>
            <a:endParaRPr lang="en-US" dirty="0"/>
          </a:p>
        </p:txBody>
      </p:sp>
      <p:pic>
        <p:nvPicPr>
          <p:cNvPr id="10242" name="Picture 2" descr="Paint Bucket 10 - iconmonstr">
            <a:extLst>
              <a:ext uri="{FF2B5EF4-FFF2-40B4-BE49-F238E27FC236}">
                <a16:creationId xmlns:a16="http://schemas.microsoft.com/office/drawing/2014/main" id="{64FE68E6-7BB7-D9E7-E774-62602204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" y="5678129"/>
            <a:ext cx="1101213" cy="11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 2">
            <a:extLst>
              <a:ext uri="{FF2B5EF4-FFF2-40B4-BE49-F238E27FC236}">
                <a16:creationId xmlns:a16="http://schemas.microsoft.com/office/drawing/2014/main" id="{00815926-92D1-FDF9-7A56-C9F44B631540}"/>
              </a:ext>
            </a:extLst>
          </p:cNvPr>
          <p:cNvSpPr/>
          <p:nvPr/>
        </p:nvSpPr>
        <p:spPr>
          <a:xfrm>
            <a:off x="756059" y="1700503"/>
            <a:ext cx="1762021" cy="5650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C55C8B65-90B5-D463-A92F-03C32CFA799A}"/>
              </a:ext>
            </a:extLst>
          </p:cNvPr>
          <p:cNvSpPr txBox="1"/>
          <p:nvPr/>
        </p:nvSpPr>
        <p:spPr>
          <a:xfrm>
            <a:off x="756060" y="179834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Výběr uživatele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5DB83310-1492-5E12-7844-7DB0D9E85770}"/>
              </a:ext>
            </a:extLst>
          </p:cNvPr>
          <p:cNvSpPr txBox="1"/>
          <p:nvPr/>
        </p:nvSpPr>
        <p:spPr>
          <a:xfrm>
            <a:off x="1002921" y="265173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REplot</a:t>
            </a:r>
            <a:r>
              <a:rPr lang="cs-CZ" dirty="0"/>
              <a:t> = 1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A52681C9-AAFE-614E-156C-2B770F49C7DF}"/>
              </a:ext>
            </a:extLst>
          </p:cNvPr>
          <p:cNvSpPr/>
          <p:nvPr/>
        </p:nvSpPr>
        <p:spPr>
          <a:xfrm>
            <a:off x="756059" y="2605548"/>
            <a:ext cx="1762021" cy="5650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6BF03CF8-BECD-6E8E-B423-15F77D23CE91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1637070" y="2265526"/>
            <a:ext cx="0" cy="3400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délník 9">
            <a:extLst>
              <a:ext uri="{FF2B5EF4-FFF2-40B4-BE49-F238E27FC236}">
                <a16:creationId xmlns:a16="http://schemas.microsoft.com/office/drawing/2014/main" id="{A4A246EA-FA59-8789-9A0E-D6FB3B2437C3}"/>
              </a:ext>
            </a:extLst>
          </p:cNvPr>
          <p:cNvSpPr/>
          <p:nvPr/>
        </p:nvSpPr>
        <p:spPr>
          <a:xfrm>
            <a:off x="2737259" y="1700503"/>
            <a:ext cx="1762021" cy="5650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C82240A-5A73-6921-A1C9-F62E2CCC57F1}"/>
              </a:ext>
            </a:extLst>
          </p:cNvPr>
          <p:cNvSpPr txBox="1"/>
          <p:nvPr/>
        </p:nvSpPr>
        <p:spPr>
          <a:xfrm>
            <a:off x="2518080" y="1706015"/>
            <a:ext cx="21921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500" dirty="0"/>
              <a:t>Přidání / smazání </a:t>
            </a:r>
            <a:br>
              <a:rPr lang="cs-CZ" sz="1500" dirty="0"/>
            </a:br>
            <a:r>
              <a:rPr lang="cs-CZ" sz="1500" dirty="0"/>
              <a:t>obce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CD83268-7940-B623-6BB9-B9BBA2E322D0}"/>
              </a:ext>
            </a:extLst>
          </p:cNvPr>
          <p:cNvSpPr txBox="1"/>
          <p:nvPr/>
        </p:nvSpPr>
        <p:spPr>
          <a:xfrm>
            <a:off x="3076965" y="271349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re_plot</a:t>
            </a:r>
            <a:r>
              <a:rPr lang="cs-CZ" dirty="0"/>
              <a:t>()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1445425E-B33F-41F0-4E41-33570F4B1B72}"/>
              </a:ext>
            </a:extLst>
          </p:cNvPr>
          <p:cNvSpPr/>
          <p:nvPr/>
        </p:nvSpPr>
        <p:spPr>
          <a:xfrm>
            <a:off x="2733127" y="2619760"/>
            <a:ext cx="1762021" cy="5650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AC9B06E4-6E77-7F61-AF4A-DDBC3B8C5DD8}"/>
              </a:ext>
            </a:extLst>
          </p:cNvPr>
          <p:cNvSpPr txBox="1"/>
          <p:nvPr/>
        </p:nvSpPr>
        <p:spPr>
          <a:xfrm>
            <a:off x="1281843" y="458290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plot()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FE004BE7-B9E7-8831-5049-511A8ED56B6D}"/>
              </a:ext>
            </a:extLst>
          </p:cNvPr>
          <p:cNvSpPr/>
          <p:nvPr/>
        </p:nvSpPr>
        <p:spPr>
          <a:xfrm>
            <a:off x="756059" y="4485059"/>
            <a:ext cx="1762021" cy="5650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6444D4CF-C247-B4E8-BF9F-ADD622EA52EB}"/>
              </a:ext>
            </a:extLst>
          </p:cNvPr>
          <p:cNvSpPr txBox="1"/>
          <p:nvPr/>
        </p:nvSpPr>
        <p:spPr>
          <a:xfrm>
            <a:off x="2910253" y="457280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plot_kraj</a:t>
            </a:r>
            <a:r>
              <a:rPr lang="cs-CZ" dirty="0"/>
              <a:t>()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9F138D01-027D-3D80-BD91-89F5D8C0D739}"/>
              </a:ext>
            </a:extLst>
          </p:cNvPr>
          <p:cNvSpPr/>
          <p:nvPr/>
        </p:nvSpPr>
        <p:spPr>
          <a:xfrm>
            <a:off x="2578372" y="4485059"/>
            <a:ext cx="1762021" cy="5650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3420C6C8-0E0F-E8BB-965F-336CBD37E4AE}"/>
              </a:ext>
            </a:extLst>
          </p:cNvPr>
          <p:cNvSpPr txBox="1"/>
          <p:nvPr/>
        </p:nvSpPr>
        <p:spPr>
          <a:xfrm>
            <a:off x="4620925" y="458290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plot_okres</a:t>
            </a:r>
            <a:r>
              <a:rPr lang="cs-CZ" dirty="0"/>
              <a:t>()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5562FFAA-7B61-0A0B-B79E-A6619B5AAEBE}"/>
              </a:ext>
            </a:extLst>
          </p:cNvPr>
          <p:cNvSpPr/>
          <p:nvPr/>
        </p:nvSpPr>
        <p:spPr>
          <a:xfrm>
            <a:off x="4454213" y="4485059"/>
            <a:ext cx="1762021" cy="5650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48D3AD94-9FA7-77FD-57E7-DB051121E2B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3614138" y="2260013"/>
            <a:ext cx="0" cy="359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190A9E47-08E5-86A9-831B-F15FCF40861D}"/>
              </a:ext>
            </a:extLst>
          </p:cNvPr>
          <p:cNvCxnSpPr>
            <a:stCxn id="14" idx="2"/>
            <a:endCxn id="18" idx="0"/>
          </p:cNvCxnSpPr>
          <p:nvPr/>
        </p:nvCxnSpPr>
        <p:spPr>
          <a:xfrm flipH="1">
            <a:off x="3459383" y="3184783"/>
            <a:ext cx="154755" cy="130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08B2B03F-28A9-2107-3165-0D9CFCD7F001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>
            <a:off x="3614138" y="3184783"/>
            <a:ext cx="1721086" cy="130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47592246-5044-996B-2AF2-3EDCE8B827AE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 flipH="1">
            <a:off x="1637070" y="3184783"/>
            <a:ext cx="1977068" cy="130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743A0804-BC70-2453-0C8B-CD088FCEB59E}"/>
              </a:ext>
            </a:extLst>
          </p:cNvPr>
          <p:cNvCxnSpPr>
            <a:stCxn id="6" idx="2"/>
            <a:endCxn id="20" idx="0"/>
          </p:cNvCxnSpPr>
          <p:nvPr/>
        </p:nvCxnSpPr>
        <p:spPr>
          <a:xfrm>
            <a:off x="1637070" y="3170571"/>
            <a:ext cx="3698154" cy="13144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75501888-52A1-C6D3-9075-12660E11A22A}"/>
              </a:ext>
            </a:extLst>
          </p:cNvPr>
          <p:cNvCxnSpPr>
            <a:stCxn id="6" idx="2"/>
            <a:endCxn id="18" idx="0"/>
          </p:cNvCxnSpPr>
          <p:nvPr/>
        </p:nvCxnSpPr>
        <p:spPr>
          <a:xfrm>
            <a:off x="1637070" y="3170571"/>
            <a:ext cx="1822313" cy="13144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se šipkou 35">
            <a:extLst>
              <a:ext uri="{FF2B5EF4-FFF2-40B4-BE49-F238E27FC236}">
                <a16:creationId xmlns:a16="http://schemas.microsoft.com/office/drawing/2014/main" id="{2051E496-A45B-B08E-C5CB-69CDAC98A672}"/>
              </a:ext>
            </a:extLst>
          </p:cNvPr>
          <p:cNvCxnSpPr>
            <a:stCxn id="6" idx="2"/>
            <a:endCxn id="16" idx="0"/>
          </p:cNvCxnSpPr>
          <p:nvPr/>
        </p:nvCxnSpPr>
        <p:spPr>
          <a:xfrm>
            <a:off x="1637070" y="3170571"/>
            <a:ext cx="0" cy="13144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232A131C-8AD6-F05B-326A-0B8BFC3D2056}"/>
              </a:ext>
            </a:extLst>
          </p:cNvPr>
          <p:cNvSpPr txBox="1"/>
          <p:nvPr/>
        </p:nvSpPr>
        <p:spPr>
          <a:xfrm>
            <a:off x="6339840" y="1798349"/>
            <a:ext cx="552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Při výběru uživatele se globální proměnná </a:t>
            </a:r>
            <a:r>
              <a:rPr lang="cs-CZ" dirty="0" err="1"/>
              <a:t>REplot</a:t>
            </a:r>
            <a:br>
              <a:rPr lang="cs-CZ" dirty="0"/>
            </a:br>
            <a:r>
              <a:rPr lang="cs-CZ" dirty="0"/>
              <a:t>přepíše na 1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15EA1055-3A15-C265-ECFD-09329D21C8D8}"/>
              </a:ext>
            </a:extLst>
          </p:cNvPr>
          <p:cNvSpPr txBox="1"/>
          <p:nvPr/>
        </p:nvSpPr>
        <p:spPr>
          <a:xfrm>
            <a:off x="6319433" y="2518727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Při změně počtu obcí se spustí funkce </a:t>
            </a:r>
            <a:r>
              <a:rPr lang="cs-CZ" dirty="0" err="1"/>
              <a:t>re_plot</a:t>
            </a:r>
            <a:r>
              <a:rPr lang="cs-CZ" dirty="0"/>
              <a:t>()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DABC4EEC-6080-E516-386A-024362825625}"/>
              </a:ext>
            </a:extLst>
          </p:cNvPr>
          <p:cNvSpPr txBox="1"/>
          <p:nvPr/>
        </p:nvSpPr>
        <p:spPr>
          <a:xfrm>
            <a:off x="6317460" y="2902271"/>
            <a:ext cx="4820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Podle aktuálního přiblížení se spustí daná </a:t>
            </a:r>
            <a:br>
              <a:rPr lang="cs-CZ" dirty="0"/>
            </a:br>
            <a:r>
              <a:rPr lang="cs-CZ" dirty="0"/>
              <a:t>vykreslovací funkce</a:t>
            </a:r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DAEDDFA2-3FC6-B07C-4664-4A659A6DC7F9}"/>
              </a:ext>
            </a:extLst>
          </p:cNvPr>
          <p:cNvSpPr txBox="1"/>
          <p:nvPr/>
        </p:nvSpPr>
        <p:spPr>
          <a:xfrm>
            <a:off x="6324329" y="3530319"/>
            <a:ext cx="5628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Pokud je ve vykreslovací funkci splněna podmínka</a:t>
            </a:r>
            <a:br>
              <a:rPr lang="cs-CZ" dirty="0"/>
            </a:br>
            <a:r>
              <a:rPr lang="cs-CZ" dirty="0" err="1"/>
              <a:t>REplot</a:t>
            </a:r>
            <a:r>
              <a:rPr lang="cs-CZ" dirty="0"/>
              <a:t> == 1, vyberou se obce z databáze a jsou </a:t>
            </a:r>
            <a:br>
              <a:rPr lang="cs-CZ" dirty="0"/>
            </a:br>
            <a:r>
              <a:rPr lang="cs-CZ" dirty="0"/>
              <a:t>nabarveny červeně.</a:t>
            </a:r>
          </a:p>
        </p:txBody>
      </p:sp>
    </p:spTree>
    <p:extLst>
      <p:ext uri="{BB962C8B-B14F-4D97-AF65-F5344CB8AC3E}">
        <p14:creationId xmlns:p14="http://schemas.microsoft.com/office/powerpoint/2010/main" val="1313026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553116" y="418012"/>
            <a:ext cx="2865753" cy="56938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Ukázka 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Python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skriptu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40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replot</a:t>
            </a:r>
            <a:r>
              <a:rPr lang="cs-CZ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()</a:t>
            </a:r>
            <a:endParaRPr lang="ko-KR" altLang="en-US" sz="4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C383C-83FB-4C00-B58C-FBED52636D0F}"/>
              </a:ext>
            </a:extLst>
          </p:cNvPr>
          <p:cNvGrpSpPr/>
          <p:nvPr/>
        </p:nvGrpSpPr>
        <p:grpSpPr>
          <a:xfrm>
            <a:off x="2972035" y="570083"/>
            <a:ext cx="8666849" cy="5869905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B67246-4A76-44FE-90C4-90E91727ABB3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BE77CF-D6E9-495C-9FB1-BFC9F7A9D3EB}"/>
                </a:ext>
              </a:extLst>
            </p:cNvPr>
            <p:cNvSpPr/>
            <p:nvPr userDrawn="1"/>
          </p:nvSpPr>
          <p:spPr>
            <a:xfrm>
              <a:off x="4058967" y="2395272"/>
              <a:ext cx="4378865" cy="25954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ight Triangle 17">
            <a:extLst>
              <a:ext uri="{FF2B5EF4-FFF2-40B4-BE49-F238E27FC236}">
                <a16:creationId xmlns:a16="http://schemas.microsoft.com/office/drawing/2014/main" id="{22A1A57A-EC94-0FFA-6F74-4DB8545E6628}"/>
              </a:ext>
            </a:extLst>
          </p:cNvPr>
          <p:cNvSpPr/>
          <p:nvPr/>
        </p:nvSpPr>
        <p:spPr>
          <a:xfrm>
            <a:off x="11546129" y="6166792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70A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3CBCB22-5404-4B5E-2FCB-B6648C5563A2}"/>
              </a:ext>
            </a:extLst>
          </p:cNvPr>
          <p:cNvSpPr/>
          <p:nvPr/>
        </p:nvSpPr>
        <p:spPr>
          <a:xfrm>
            <a:off x="3172312" y="781606"/>
            <a:ext cx="8266292" cy="5409148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ABE49C58-C738-8C9E-4AD9-1A2CB678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12" y="1040310"/>
            <a:ext cx="8281317" cy="47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1230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/>
              <a:t>Kompilace &amp; Tvorba příručky</a:t>
            </a:r>
            <a:endParaRPr lang="en-US" dirty="0"/>
          </a:p>
        </p:txBody>
      </p:sp>
      <p:pic>
        <p:nvPicPr>
          <p:cNvPr id="13314" name="Picture 2" descr="Compilation Generic Others icon">
            <a:extLst>
              <a:ext uri="{FF2B5EF4-FFF2-40B4-BE49-F238E27FC236}">
                <a16:creationId xmlns:a16="http://schemas.microsoft.com/office/drawing/2014/main" id="{2DD3883B-8B1C-2260-AB31-4E88323E9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51433"/>
            <a:ext cx="153924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Book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34A968C6-7EE7-2B6A-0C71-707AC246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60" y="5318760"/>
            <a:ext cx="153924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yInstaller · GitHub">
            <a:extLst>
              <a:ext uri="{FF2B5EF4-FFF2-40B4-BE49-F238E27FC236}">
                <a16:creationId xmlns:a16="http://schemas.microsoft.com/office/drawing/2014/main" id="{3FCC2141-DDE3-5F0A-3A80-D63FA80F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20" y="1193800"/>
            <a:ext cx="1526540" cy="15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D67924A0-E31E-0ECC-F7D3-AFD0C803F364}"/>
              </a:ext>
            </a:extLst>
          </p:cNvPr>
          <p:cNvSpPr txBox="1"/>
          <p:nvPr/>
        </p:nvSpPr>
        <p:spPr>
          <a:xfrm>
            <a:off x="2905760" y="1193800"/>
            <a:ext cx="553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Kompilace proběhla pomocí knihovny </a:t>
            </a:r>
            <a:r>
              <a:rPr lang="cs-CZ" b="1" dirty="0" err="1"/>
              <a:t>PyInstaller</a:t>
            </a:r>
            <a:endParaRPr lang="cs-CZ" b="1"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04CE417-CE53-5319-19CD-448E616E4DF3}"/>
              </a:ext>
            </a:extLst>
          </p:cNvPr>
          <p:cNvSpPr txBox="1"/>
          <p:nvPr/>
        </p:nvSpPr>
        <p:spPr>
          <a:xfrm>
            <a:off x="2905760" y="1587738"/>
            <a:ext cx="525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Skript byl kompilován do jednoho .</a:t>
            </a:r>
            <a:r>
              <a:rPr lang="cs-CZ" dirty="0" err="1"/>
              <a:t>exe</a:t>
            </a:r>
            <a:r>
              <a:rPr lang="cs-CZ" dirty="0"/>
              <a:t> souboru</a:t>
            </a:r>
            <a:br>
              <a:rPr lang="cs-CZ" dirty="0"/>
            </a:br>
            <a:r>
              <a:rPr lang="cs-CZ" dirty="0"/>
              <a:t>s nastavenou ikonou</a:t>
            </a:r>
          </a:p>
        </p:txBody>
      </p:sp>
      <p:pic>
        <p:nvPicPr>
          <p:cNvPr id="13320" name="Picture 8" descr="Overleaf Official Logos - Overleaf, Online LaTeX Editor">
            <a:extLst>
              <a:ext uri="{FF2B5EF4-FFF2-40B4-BE49-F238E27FC236}">
                <a16:creationId xmlns:a16="http://schemas.microsoft.com/office/drawing/2014/main" id="{81D1573C-42CB-5FFE-C08A-34C88DDA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99" y="3098732"/>
            <a:ext cx="3605754" cy="119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8E7C1DB6-CEF8-C3E0-DA70-15B752C8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924" y="4292532"/>
            <a:ext cx="2787442" cy="105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9BA7FAD-7071-DB76-F641-D2555A6EA5B8}"/>
              </a:ext>
            </a:extLst>
          </p:cNvPr>
          <p:cNvSpPr txBox="1"/>
          <p:nvPr/>
        </p:nvSpPr>
        <p:spPr>
          <a:xfrm>
            <a:off x="2042160" y="3690552"/>
            <a:ext cx="501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Uživatelská příručka byla napsána v </a:t>
            </a:r>
            <a:r>
              <a:rPr lang="cs-CZ" b="1" dirty="0" err="1"/>
              <a:t>LaTeX</a:t>
            </a:r>
            <a:r>
              <a:rPr lang="cs-CZ" dirty="0" err="1"/>
              <a:t>u</a:t>
            </a:r>
            <a:br>
              <a:rPr lang="cs-CZ" dirty="0"/>
            </a:br>
            <a:r>
              <a:rPr lang="cs-CZ" dirty="0"/>
              <a:t>na platformě </a:t>
            </a:r>
            <a:r>
              <a:rPr lang="cs-CZ" b="1" dirty="0" err="1"/>
              <a:t>Overleaf</a:t>
            </a:r>
            <a:endParaRPr lang="cs-CZ" b="1" dirty="0"/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D72CAAF2-A6F3-CDF6-3328-B4FC710EDB23}"/>
              </a:ext>
            </a:extLst>
          </p:cNvPr>
          <p:cNvSpPr txBox="1"/>
          <p:nvPr/>
        </p:nvSpPr>
        <p:spPr>
          <a:xfrm>
            <a:off x="2042159" y="4336883"/>
            <a:ext cx="5000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Popisuje ovládání aplikace a způsob získání</a:t>
            </a:r>
            <a:br>
              <a:rPr lang="cs-CZ" dirty="0"/>
            </a:br>
            <a:r>
              <a:rPr lang="cs-CZ" dirty="0"/>
              <a:t>GPX souboru z mobilní aplikace Mapy.cz</a:t>
            </a:r>
          </a:p>
        </p:txBody>
      </p:sp>
    </p:spTree>
    <p:extLst>
      <p:ext uri="{BB962C8B-B14F-4D97-AF65-F5344CB8AC3E}">
        <p14:creationId xmlns:p14="http://schemas.microsoft.com/office/powerpoint/2010/main" val="2224238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/>
              <a:t>Nedostatky</a:t>
            </a:r>
            <a:endParaRPr lang="en-US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BCA19F10-38F0-F7B6-D88C-5BA9DDC4C8D8}"/>
              </a:ext>
            </a:extLst>
          </p:cNvPr>
          <p:cNvSpPr txBox="1"/>
          <p:nvPr/>
        </p:nvSpPr>
        <p:spPr>
          <a:xfrm>
            <a:off x="2320413" y="1278194"/>
            <a:ext cx="828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Načítání polygonů obcí do </a:t>
            </a:r>
            <a:r>
              <a:rPr lang="cs-CZ" dirty="0" err="1"/>
              <a:t>matplotlib</a:t>
            </a:r>
            <a:r>
              <a:rPr lang="cs-CZ" dirty="0"/>
              <a:t> grafu je poměrně zdlouhavé ( 13-16 s 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1DAF2D0-0DBA-13D1-43AE-82EB210A447F}"/>
              </a:ext>
            </a:extLst>
          </p:cNvPr>
          <p:cNvSpPr txBox="1"/>
          <p:nvPr/>
        </p:nvSpPr>
        <p:spPr>
          <a:xfrm>
            <a:off x="2320413" y="1647526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Mapa není interaktivní</a:t>
            </a:r>
          </a:p>
        </p:txBody>
      </p:sp>
      <p:pic>
        <p:nvPicPr>
          <p:cNvPr id="1026" name="Picture 2" descr="Free Sad Face SVG, PNG Icon, Symbol. Download Image.">
            <a:extLst>
              <a:ext uri="{FF2B5EF4-FFF2-40B4-BE49-F238E27FC236}">
                <a16:creationId xmlns:a16="http://schemas.microsoft.com/office/drawing/2014/main" id="{3FBDF9FB-0730-C4D3-E04A-9EC70A08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31743"/>
            <a:ext cx="1026257" cy="102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 descr="Obsah obrázku mapa, text, snímek obrazovky, Multimediální software&#10;&#10;Popis byl vytvořen automaticky">
            <a:extLst>
              <a:ext uri="{FF2B5EF4-FFF2-40B4-BE49-F238E27FC236}">
                <a16:creationId xmlns:a16="http://schemas.microsoft.com/office/drawing/2014/main" id="{016953BC-A66C-FBAF-02C0-6E81A1CC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5" y="2166631"/>
            <a:ext cx="8170606" cy="44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5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2005527" y="386100"/>
            <a:ext cx="271976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cs-CZ" altLang="ko-KR" sz="5400" dirty="0">
                <a:solidFill>
                  <a:schemeClr val="bg1"/>
                </a:solidFill>
                <a:cs typeface="Arial" pitchFamily="34" charset="0"/>
              </a:rPr>
              <a:t>Cíle</a:t>
            </a:r>
            <a:br>
              <a:rPr lang="cs-CZ" altLang="ko-KR" sz="5400" dirty="0">
                <a:solidFill>
                  <a:schemeClr val="bg1"/>
                </a:solidFill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cs typeface="Arial" pitchFamily="34" charset="0"/>
              </a:rPr>
              <a:t>práce: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EEDD8F-21EE-4529-B34B-786FC45A4E84}"/>
              </a:ext>
            </a:extLst>
          </p:cNvPr>
          <p:cNvGrpSpPr/>
          <p:nvPr/>
        </p:nvGrpSpPr>
        <p:grpSpPr>
          <a:xfrm>
            <a:off x="4916434" y="458889"/>
            <a:ext cx="6735633" cy="6258457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147EE4-3F48-4BF3-B9D8-DC86F6C4FB41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5DC372-B4FF-4D2B-A176-27A903C2DC1E}"/>
                </a:ext>
              </a:extLst>
            </p:cNvPr>
            <p:cNvSpPr/>
            <p:nvPr userDrawn="1"/>
          </p:nvSpPr>
          <p:spPr>
            <a:xfrm>
              <a:off x="4083157" y="2398836"/>
              <a:ext cx="4330485" cy="25883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9525E3F-1288-4E47-9DDD-6E6E868E8798}"/>
              </a:ext>
            </a:extLst>
          </p:cNvPr>
          <p:cNvSpPr/>
          <p:nvPr/>
        </p:nvSpPr>
        <p:spPr>
          <a:xfrm>
            <a:off x="5557168" y="917458"/>
            <a:ext cx="310747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C687AE-FC0F-4472-9509-BC36084DE922}"/>
              </a:ext>
            </a:extLst>
          </p:cNvPr>
          <p:cNvGrpSpPr/>
          <p:nvPr/>
        </p:nvGrpSpPr>
        <p:grpSpPr>
          <a:xfrm>
            <a:off x="6171663" y="904363"/>
            <a:ext cx="4507692" cy="1060224"/>
            <a:chOff x="6770451" y="1307392"/>
            <a:chExt cx="4507692" cy="10602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99CA4B-E4DE-4D1A-A39C-242A6E2E2075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0691D3-6C9E-41D7-8BD4-95A5A370EDD5}"/>
                </a:ext>
              </a:extLst>
            </p:cNvPr>
            <p:cNvSpPr txBox="1"/>
            <p:nvPr/>
          </p:nvSpPr>
          <p:spPr>
            <a:xfrm>
              <a:off x="6770451" y="1307392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Vytvořit uživatelské prostředí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003A727-1853-4B48-AAD8-687ACF9A075B}"/>
              </a:ext>
            </a:extLst>
          </p:cNvPr>
          <p:cNvSpPr txBox="1"/>
          <p:nvPr/>
        </p:nvSpPr>
        <p:spPr>
          <a:xfrm>
            <a:off x="6555121" y="3984985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9B2B0D-E89B-4BD2-86D9-F6B566FB3DCB}"/>
              </a:ext>
            </a:extLst>
          </p:cNvPr>
          <p:cNvSpPr txBox="1"/>
          <p:nvPr/>
        </p:nvSpPr>
        <p:spPr>
          <a:xfrm>
            <a:off x="6555121" y="5104946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ectangle 30">
            <a:extLst>
              <a:ext uri="{FF2B5EF4-FFF2-40B4-BE49-F238E27FC236}">
                <a16:creationId xmlns:a16="http://schemas.microsoft.com/office/drawing/2014/main" id="{FB72B05C-1819-3643-3D50-BA6AC38F060C}"/>
              </a:ext>
            </a:extLst>
          </p:cNvPr>
          <p:cNvSpPr/>
          <p:nvPr/>
        </p:nvSpPr>
        <p:spPr>
          <a:xfrm>
            <a:off x="4916434" y="416830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394C6D19-2273-3C1B-F236-57C61782BA9F}"/>
              </a:ext>
            </a:extLst>
          </p:cNvPr>
          <p:cNvSpPr/>
          <p:nvPr/>
        </p:nvSpPr>
        <p:spPr>
          <a:xfrm>
            <a:off x="5557168" y="1410879"/>
            <a:ext cx="310747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10">
            <a:extLst>
              <a:ext uri="{FF2B5EF4-FFF2-40B4-BE49-F238E27FC236}">
                <a16:creationId xmlns:a16="http://schemas.microsoft.com/office/drawing/2014/main" id="{8677A7FE-239A-BB3E-39C0-7A994666674E}"/>
              </a:ext>
            </a:extLst>
          </p:cNvPr>
          <p:cNvGrpSpPr/>
          <p:nvPr/>
        </p:nvGrpSpPr>
        <p:grpSpPr>
          <a:xfrm>
            <a:off x="6171663" y="1363061"/>
            <a:ext cx="4507692" cy="1060224"/>
            <a:chOff x="6770451" y="1307392"/>
            <a:chExt cx="4507692" cy="1060224"/>
          </a:xfrm>
        </p:grpSpPr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88507461-20EC-793C-EDEF-8CA6D548608C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61C7D70D-49C8-15F0-83CF-3FBFC8A71515}"/>
                </a:ext>
              </a:extLst>
            </p:cNvPr>
            <p:cNvSpPr txBox="1"/>
            <p:nvPr/>
          </p:nvSpPr>
          <p:spPr>
            <a:xfrm>
              <a:off x="6770451" y="1307392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Zobrazit polygony obcí, okresů a krajů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Oval 6">
            <a:extLst>
              <a:ext uri="{FF2B5EF4-FFF2-40B4-BE49-F238E27FC236}">
                <a16:creationId xmlns:a16="http://schemas.microsoft.com/office/drawing/2014/main" id="{75C985C9-A0A0-560D-29ED-CD82FD4306CF}"/>
              </a:ext>
            </a:extLst>
          </p:cNvPr>
          <p:cNvSpPr/>
          <p:nvPr/>
        </p:nvSpPr>
        <p:spPr>
          <a:xfrm>
            <a:off x="5557168" y="1869051"/>
            <a:ext cx="310747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5CDE7842-44A9-32CC-F383-C8A558446301}"/>
              </a:ext>
            </a:extLst>
          </p:cNvPr>
          <p:cNvGrpSpPr/>
          <p:nvPr/>
        </p:nvGrpSpPr>
        <p:grpSpPr>
          <a:xfrm>
            <a:off x="6171663" y="1855956"/>
            <a:ext cx="4507692" cy="1060224"/>
            <a:chOff x="6770451" y="1307392"/>
            <a:chExt cx="4507692" cy="1060224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D64113D5-A2BB-EE79-6AF2-F46FB6A79A88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5B221D5F-5E2F-7A44-9711-73574272A3D7}"/>
                </a:ext>
              </a:extLst>
            </p:cNvPr>
            <p:cNvSpPr txBox="1"/>
            <p:nvPr/>
          </p:nvSpPr>
          <p:spPr>
            <a:xfrm>
              <a:off x="6770451" y="1307392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Zobrazovat jednotlivé kraje a okresy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Oval 6">
            <a:extLst>
              <a:ext uri="{FF2B5EF4-FFF2-40B4-BE49-F238E27FC236}">
                <a16:creationId xmlns:a16="http://schemas.microsoft.com/office/drawing/2014/main" id="{928B671B-8F1E-DA49-76FD-4034FCD3BA9A}"/>
              </a:ext>
            </a:extLst>
          </p:cNvPr>
          <p:cNvSpPr/>
          <p:nvPr/>
        </p:nvSpPr>
        <p:spPr>
          <a:xfrm>
            <a:off x="5557168" y="2348189"/>
            <a:ext cx="310747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CA95E04F-1218-E5C2-CB01-E3F3339CC6D3}"/>
              </a:ext>
            </a:extLst>
          </p:cNvPr>
          <p:cNvGrpSpPr/>
          <p:nvPr/>
        </p:nvGrpSpPr>
        <p:grpSpPr>
          <a:xfrm>
            <a:off x="6171663" y="2335094"/>
            <a:ext cx="4507692" cy="1060224"/>
            <a:chOff x="6770451" y="1307392"/>
            <a:chExt cx="4507692" cy="1060224"/>
          </a:xfrm>
        </p:grpSpPr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639628D8-958E-05D3-8A28-DCF626936029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67F522C8-366E-7AFE-1FC5-3D2CB78E93A4}"/>
                </a:ext>
              </a:extLst>
            </p:cNvPr>
            <p:cNvSpPr txBox="1"/>
            <p:nvPr/>
          </p:nvSpPr>
          <p:spPr>
            <a:xfrm>
              <a:off x="6770451" y="1307392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Vytvořit lokální databázi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Oval 6">
            <a:extLst>
              <a:ext uri="{FF2B5EF4-FFF2-40B4-BE49-F238E27FC236}">
                <a16:creationId xmlns:a16="http://schemas.microsoft.com/office/drawing/2014/main" id="{28CB4E30-E67A-FED7-FD59-34BD764A920E}"/>
              </a:ext>
            </a:extLst>
          </p:cNvPr>
          <p:cNvSpPr/>
          <p:nvPr/>
        </p:nvSpPr>
        <p:spPr>
          <a:xfrm>
            <a:off x="5557168" y="2808306"/>
            <a:ext cx="310747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9DF01CB3-C73E-421C-43D5-49AA488CED84}"/>
              </a:ext>
            </a:extLst>
          </p:cNvPr>
          <p:cNvGrpSpPr/>
          <p:nvPr/>
        </p:nvGrpSpPr>
        <p:grpSpPr>
          <a:xfrm>
            <a:off x="6171663" y="2795211"/>
            <a:ext cx="5096946" cy="1060224"/>
            <a:chOff x="6770451" y="1307392"/>
            <a:chExt cx="4507692" cy="1060224"/>
          </a:xfrm>
        </p:grpSpPr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2BD015AE-DC6D-D709-546B-4018B1B1B4F2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A3F4E4FB-063E-8FEA-85F2-E6AD8E9DED18}"/>
                </a:ext>
              </a:extLst>
            </p:cNvPr>
            <p:cNvSpPr txBox="1"/>
            <p:nvPr/>
          </p:nvSpPr>
          <p:spPr>
            <a:xfrm>
              <a:off x="6770451" y="1307392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Tvořit, mazat a vybírat uživatele jako tabulky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3" name="Oval 6">
            <a:extLst>
              <a:ext uri="{FF2B5EF4-FFF2-40B4-BE49-F238E27FC236}">
                <a16:creationId xmlns:a16="http://schemas.microsoft.com/office/drawing/2014/main" id="{EC48C4F5-B8FC-DCED-492C-55C0AE382BE3}"/>
              </a:ext>
            </a:extLst>
          </p:cNvPr>
          <p:cNvSpPr/>
          <p:nvPr/>
        </p:nvSpPr>
        <p:spPr>
          <a:xfrm>
            <a:off x="5557168" y="3247209"/>
            <a:ext cx="310747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Group 10">
            <a:extLst>
              <a:ext uri="{FF2B5EF4-FFF2-40B4-BE49-F238E27FC236}">
                <a16:creationId xmlns:a16="http://schemas.microsoft.com/office/drawing/2014/main" id="{CEC20339-B879-290F-8FC1-87567F103652}"/>
              </a:ext>
            </a:extLst>
          </p:cNvPr>
          <p:cNvGrpSpPr/>
          <p:nvPr/>
        </p:nvGrpSpPr>
        <p:grpSpPr>
          <a:xfrm>
            <a:off x="6171663" y="3234114"/>
            <a:ext cx="5096946" cy="1060224"/>
            <a:chOff x="6770451" y="1307392"/>
            <a:chExt cx="4507692" cy="1060224"/>
          </a:xfrm>
        </p:grpSpPr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4BA835DB-A436-2553-D4BC-EA6A53CB9444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7FDCE9EB-DD26-3384-FF9A-3E7C003B0EC7}"/>
                </a:ext>
              </a:extLst>
            </p:cNvPr>
            <p:cNvSpPr txBox="1"/>
            <p:nvPr/>
          </p:nvSpPr>
          <p:spPr>
            <a:xfrm>
              <a:off x="6770451" y="1307392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Manuálně přidávat a mazat obce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7" name="Oval 6">
            <a:extLst>
              <a:ext uri="{FF2B5EF4-FFF2-40B4-BE49-F238E27FC236}">
                <a16:creationId xmlns:a16="http://schemas.microsoft.com/office/drawing/2014/main" id="{595F0749-4BA7-1A60-492D-F85309CC288A}"/>
              </a:ext>
            </a:extLst>
          </p:cNvPr>
          <p:cNvSpPr/>
          <p:nvPr/>
        </p:nvSpPr>
        <p:spPr>
          <a:xfrm>
            <a:off x="5557168" y="3740589"/>
            <a:ext cx="310747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Group 10">
            <a:extLst>
              <a:ext uri="{FF2B5EF4-FFF2-40B4-BE49-F238E27FC236}">
                <a16:creationId xmlns:a16="http://schemas.microsoft.com/office/drawing/2014/main" id="{26AC32AA-B9A1-81B5-A16D-BA49D0BBCAF3}"/>
              </a:ext>
            </a:extLst>
          </p:cNvPr>
          <p:cNvGrpSpPr/>
          <p:nvPr/>
        </p:nvGrpSpPr>
        <p:grpSpPr>
          <a:xfrm>
            <a:off x="6171663" y="3727494"/>
            <a:ext cx="5096946" cy="1060224"/>
            <a:chOff x="6770451" y="1307392"/>
            <a:chExt cx="4507692" cy="1060224"/>
          </a:xfrm>
        </p:grpSpPr>
        <p:sp>
          <p:nvSpPr>
            <p:cNvPr id="49" name="TextBox 11">
              <a:extLst>
                <a:ext uri="{FF2B5EF4-FFF2-40B4-BE49-F238E27FC236}">
                  <a16:creationId xmlns:a16="http://schemas.microsoft.com/office/drawing/2014/main" id="{D1AFC08B-B791-9E6C-53B6-1C6F992E4023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994791AA-F595-E846-0A8B-901FA5D0082C}"/>
                </a:ext>
              </a:extLst>
            </p:cNvPr>
            <p:cNvSpPr txBox="1"/>
            <p:nvPr/>
          </p:nvSpPr>
          <p:spPr>
            <a:xfrm>
              <a:off x="6770451" y="1307392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Přidávat obce ze záznamu trasy (Mapy.cz)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1" name="Oval 6">
            <a:extLst>
              <a:ext uri="{FF2B5EF4-FFF2-40B4-BE49-F238E27FC236}">
                <a16:creationId xmlns:a16="http://schemas.microsoft.com/office/drawing/2014/main" id="{F7364C17-1E7E-1971-95F4-37C74C07B076}"/>
              </a:ext>
            </a:extLst>
          </p:cNvPr>
          <p:cNvSpPr/>
          <p:nvPr/>
        </p:nvSpPr>
        <p:spPr>
          <a:xfrm>
            <a:off x="5557168" y="4197655"/>
            <a:ext cx="310747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27F5FDEA-28B8-CF1A-5F19-6FDE99BD644C}"/>
              </a:ext>
            </a:extLst>
          </p:cNvPr>
          <p:cNvGrpSpPr/>
          <p:nvPr/>
        </p:nvGrpSpPr>
        <p:grpSpPr>
          <a:xfrm>
            <a:off x="6171663" y="4191389"/>
            <a:ext cx="5096946" cy="1053395"/>
            <a:chOff x="6770451" y="1314221"/>
            <a:chExt cx="4507692" cy="1053395"/>
          </a:xfrm>
        </p:grpSpPr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47C4C201-ED1B-CAC3-2655-EE0189BF0A41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793DDC68-20E0-965A-097D-7A8D9DCE25E2}"/>
                </a:ext>
              </a:extLst>
            </p:cNvPr>
            <p:cNvSpPr txBox="1"/>
            <p:nvPr/>
          </p:nvSpPr>
          <p:spPr>
            <a:xfrm>
              <a:off x="6770451" y="1314221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Vypisovat obce dle data navštívení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5" name="Oval 6">
            <a:extLst>
              <a:ext uri="{FF2B5EF4-FFF2-40B4-BE49-F238E27FC236}">
                <a16:creationId xmlns:a16="http://schemas.microsoft.com/office/drawing/2014/main" id="{EF106615-52D3-8C2F-D731-97A4ACD309D9}"/>
              </a:ext>
            </a:extLst>
          </p:cNvPr>
          <p:cNvSpPr/>
          <p:nvPr/>
        </p:nvSpPr>
        <p:spPr>
          <a:xfrm>
            <a:off x="5557168" y="4646119"/>
            <a:ext cx="310747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Group 10">
            <a:extLst>
              <a:ext uri="{FF2B5EF4-FFF2-40B4-BE49-F238E27FC236}">
                <a16:creationId xmlns:a16="http://schemas.microsoft.com/office/drawing/2014/main" id="{F1190B54-210F-9756-FDCE-F712A382325A}"/>
              </a:ext>
            </a:extLst>
          </p:cNvPr>
          <p:cNvGrpSpPr/>
          <p:nvPr/>
        </p:nvGrpSpPr>
        <p:grpSpPr>
          <a:xfrm>
            <a:off x="6171663" y="4639853"/>
            <a:ext cx="5096946" cy="1053395"/>
            <a:chOff x="6770451" y="1314221"/>
            <a:chExt cx="4507692" cy="1053395"/>
          </a:xfrm>
        </p:grpSpPr>
        <p:sp>
          <p:nvSpPr>
            <p:cNvPr id="57" name="TextBox 11">
              <a:extLst>
                <a:ext uri="{FF2B5EF4-FFF2-40B4-BE49-F238E27FC236}">
                  <a16:creationId xmlns:a16="http://schemas.microsoft.com/office/drawing/2014/main" id="{7963205D-76F1-420F-1E1C-8CCF630315D1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B87A95C1-9629-4562-FFD4-4A17C0109240}"/>
                </a:ext>
              </a:extLst>
            </p:cNvPr>
            <p:cNvSpPr txBox="1"/>
            <p:nvPr/>
          </p:nvSpPr>
          <p:spPr>
            <a:xfrm>
              <a:off x="6770451" y="1314221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Vytvořit statistiku </a:t>
              </a:r>
              <a:r>
                <a:rPr lang="cs-CZ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navštívenosti</a:t>
              </a:r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 krajů a okresů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9" name="Oval 6">
            <a:extLst>
              <a:ext uri="{FF2B5EF4-FFF2-40B4-BE49-F238E27FC236}">
                <a16:creationId xmlns:a16="http://schemas.microsoft.com/office/drawing/2014/main" id="{C0D4F680-AB42-F262-C6B3-A2DC6CEA7FEA}"/>
              </a:ext>
            </a:extLst>
          </p:cNvPr>
          <p:cNvSpPr/>
          <p:nvPr/>
        </p:nvSpPr>
        <p:spPr>
          <a:xfrm>
            <a:off x="5547877" y="5071967"/>
            <a:ext cx="320038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Group 10">
            <a:extLst>
              <a:ext uri="{FF2B5EF4-FFF2-40B4-BE49-F238E27FC236}">
                <a16:creationId xmlns:a16="http://schemas.microsoft.com/office/drawing/2014/main" id="{35E39268-9971-DA2B-7768-48A33559CD89}"/>
              </a:ext>
            </a:extLst>
          </p:cNvPr>
          <p:cNvGrpSpPr/>
          <p:nvPr/>
        </p:nvGrpSpPr>
        <p:grpSpPr>
          <a:xfrm>
            <a:off x="6019263" y="5060286"/>
            <a:ext cx="5414378" cy="1058810"/>
            <a:chOff x="6770451" y="1308806"/>
            <a:chExt cx="4649407" cy="1058810"/>
          </a:xfrm>
        </p:grpSpPr>
        <p:sp>
          <p:nvSpPr>
            <p:cNvPr id="61" name="TextBox 11">
              <a:extLst>
                <a:ext uri="{FF2B5EF4-FFF2-40B4-BE49-F238E27FC236}">
                  <a16:creationId xmlns:a16="http://schemas.microsoft.com/office/drawing/2014/main" id="{EAE12835-B704-6CF1-59C7-EB4B829E7516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TextBox 12">
              <a:extLst>
                <a:ext uri="{FF2B5EF4-FFF2-40B4-BE49-F238E27FC236}">
                  <a16:creationId xmlns:a16="http://schemas.microsoft.com/office/drawing/2014/main" id="{CC33E5DA-7F7F-26CF-91C7-9AAFEA3832E2}"/>
                </a:ext>
              </a:extLst>
            </p:cNvPr>
            <p:cNvSpPr txBox="1"/>
            <p:nvPr/>
          </p:nvSpPr>
          <p:spPr>
            <a:xfrm>
              <a:off x="6912166" y="1308806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Obarvovat navštívené obce červeně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3" name="Oval 6">
            <a:extLst>
              <a:ext uri="{FF2B5EF4-FFF2-40B4-BE49-F238E27FC236}">
                <a16:creationId xmlns:a16="http://schemas.microsoft.com/office/drawing/2014/main" id="{27459707-1485-D9DB-8645-D26763D12FD2}"/>
              </a:ext>
            </a:extLst>
          </p:cNvPr>
          <p:cNvSpPr/>
          <p:nvPr/>
        </p:nvSpPr>
        <p:spPr>
          <a:xfrm>
            <a:off x="5557168" y="5490161"/>
            <a:ext cx="320038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0">
            <a:extLst>
              <a:ext uri="{FF2B5EF4-FFF2-40B4-BE49-F238E27FC236}">
                <a16:creationId xmlns:a16="http://schemas.microsoft.com/office/drawing/2014/main" id="{DF3A8014-A50E-CEBF-09AB-CB8C1150543B}"/>
              </a:ext>
            </a:extLst>
          </p:cNvPr>
          <p:cNvGrpSpPr/>
          <p:nvPr/>
        </p:nvGrpSpPr>
        <p:grpSpPr>
          <a:xfrm>
            <a:off x="6028554" y="5478480"/>
            <a:ext cx="5414378" cy="1058810"/>
            <a:chOff x="6770451" y="1308806"/>
            <a:chExt cx="4649407" cy="1058810"/>
          </a:xfrm>
        </p:grpSpPr>
        <p:sp>
          <p:nvSpPr>
            <p:cNvPr id="65" name="TextBox 11">
              <a:extLst>
                <a:ext uri="{FF2B5EF4-FFF2-40B4-BE49-F238E27FC236}">
                  <a16:creationId xmlns:a16="http://schemas.microsoft.com/office/drawing/2014/main" id="{996354BB-8C0D-A4CF-0DEB-24823EC33659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12">
              <a:extLst>
                <a:ext uri="{FF2B5EF4-FFF2-40B4-BE49-F238E27FC236}">
                  <a16:creationId xmlns:a16="http://schemas.microsoft.com/office/drawing/2014/main" id="{36ABF3F3-C552-CB3B-1835-6B12935691A6}"/>
                </a:ext>
              </a:extLst>
            </p:cNvPr>
            <p:cNvSpPr txBox="1"/>
            <p:nvPr/>
          </p:nvSpPr>
          <p:spPr>
            <a:xfrm>
              <a:off x="6912166" y="1308806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Kompilovat aplikaci do .</a:t>
              </a:r>
              <a:r>
                <a:rPr lang="cs-CZ" altLang="ko-KR" sz="2000" b="1" dirty="0" err="1">
                  <a:solidFill>
                    <a:schemeClr val="bg1"/>
                  </a:solidFill>
                  <a:cs typeface="Arial" pitchFamily="34" charset="0"/>
                </a:rPr>
                <a:t>exe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7" name="Oval 6">
            <a:extLst>
              <a:ext uri="{FF2B5EF4-FFF2-40B4-BE49-F238E27FC236}">
                <a16:creationId xmlns:a16="http://schemas.microsoft.com/office/drawing/2014/main" id="{C2620896-3219-7C83-B813-20FBF65171B9}"/>
              </a:ext>
            </a:extLst>
          </p:cNvPr>
          <p:cNvSpPr/>
          <p:nvPr/>
        </p:nvSpPr>
        <p:spPr>
          <a:xfrm>
            <a:off x="5547877" y="5947217"/>
            <a:ext cx="320038" cy="34563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Group 10">
            <a:extLst>
              <a:ext uri="{FF2B5EF4-FFF2-40B4-BE49-F238E27FC236}">
                <a16:creationId xmlns:a16="http://schemas.microsoft.com/office/drawing/2014/main" id="{706D660F-F916-B903-30E4-FD550FC1AF2C}"/>
              </a:ext>
            </a:extLst>
          </p:cNvPr>
          <p:cNvGrpSpPr/>
          <p:nvPr/>
        </p:nvGrpSpPr>
        <p:grpSpPr>
          <a:xfrm>
            <a:off x="6019264" y="5876175"/>
            <a:ext cx="5423669" cy="1118171"/>
            <a:chOff x="6770451" y="1249445"/>
            <a:chExt cx="4657385" cy="1118171"/>
          </a:xfrm>
        </p:grpSpPr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FCFD2017-56D7-B429-90CB-BF84FBA1B922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12">
              <a:extLst>
                <a:ext uri="{FF2B5EF4-FFF2-40B4-BE49-F238E27FC236}">
                  <a16:creationId xmlns:a16="http://schemas.microsoft.com/office/drawing/2014/main" id="{A9D47CBC-3302-7B24-A1FB-4D62E2C2BD90}"/>
                </a:ext>
              </a:extLst>
            </p:cNvPr>
            <p:cNvSpPr txBox="1"/>
            <p:nvPr/>
          </p:nvSpPr>
          <p:spPr>
            <a:xfrm>
              <a:off x="6920144" y="124944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cs-CZ" altLang="ko-KR" sz="2000" b="1" dirty="0">
                  <a:solidFill>
                    <a:schemeClr val="bg1"/>
                  </a:solidFill>
                  <a:cs typeface="Arial" pitchFamily="34" charset="0"/>
                </a:rPr>
                <a:t>Vytvořit uživatelskou příručku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31" grpId="0" animBg="1"/>
      <p:bldP spid="35" grpId="0" animBg="1"/>
      <p:bldP spid="39" grpId="0" animBg="1"/>
      <p:bldP spid="43" grpId="0" animBg="1"/>
      <p:bldP spid="47" grpId="0" animBg="1"/>
      <p:bldP spid="51" grpId="0" animBg="1"/>
      <p:bldP spid="55" grpId="0" animBg="1"/>
      <p:bldP spid="59" grpId="0" animBg="1"/>
      <p:bldP spid="63" grpId="0" animBg="1"/>
      <p:bldP spid="6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19DD0F8-D376-40AA-B6B8-D6AD7EE71C1D}"/>
              </a:ext>
            </a:extLst>
          </p:cNvPr>
          <p:cNvGrpSpPr/>
          <p:nvPr/>
        </p:nvGrpSpPr>
        <p:grpSpPr>
          <a:xfrm>
            <a:off x="3231328" y="3998987"/>
            <a:ext cx="5729344" cy="1950452"/>
            <a:chOff x="3952875" y="2284730"/>
            <a:chExt cx="4591050" cy="28165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26D144-96D9-4609-96FE-F185AF81B67B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BFA5EE-206B-42C6-9F3B-0C3FFBDC7ECD}"/>
                </a:ext>
              </a:extLst>
            </p:cNvPr>
            <p:cNvSpPr/>
            <p:nvPr userDrawn="1"/>
          </p:nvSpPr>
          <p:spPr>
            <a:xfrm>
              <a:off x="4121436" y="2563964"/>
              <a:ext cx="4253929" cy="22580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257285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DĚKUJI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51" y="5094058"/>
            <a:ext cx="121918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altLang="ko-KR" sz="320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ZA POZORNOST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pic>
        <p:nvPicPr>
          <p:cNvPr id="3" name="Obrázek 2" descr="Obsah obrázku Grafika, kruh, vzor, grafický design&#10;&#10;Popis byl vytvořen automaticky">
            <a:extLst>
              <a:ext uri="{FF2B5EF4-FFF2-40B4-BE49-F238E27FC236}">
                <a16:creationId xmlns:a16="http://schemas.microsoft.com/office/drawing/2014/main" id="{D8857CCC-A4AB-09AD-EC90-EB26DEFA4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55" y="417368"/>
            <a:ext cx="3311013" cy="33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/>
              <a:t>Tvorba uživatelského prostředí</a:t>
            </a:r>
            <a:endParaRPr lang="en-US" dirty="0"/>
          </a:p>
        </p:txBody>
      </p:sp>
      <p:pic>
        <p:nvPicPr>
          <p:cNvPr id="33" name="Obrázek 32" descr="Obsah obrázku černá, tma&#10;&#10;Popis byl vytvořen automaticky">
            <a:extLst>
              <a:ext uri="{FF2B5EF4-FFF2-40B4-BE49-F238E27FC236}">
                <a16:creationId xmlns:a16="http://schemas.microsoft.com/office/drawing/2014/main" id="{6A23DFA1-E805-D9CE-2296-3980DD3ECE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2" y="5958349"/>
            <a:ext cx="813313" cy="813313"/>
          </a:xfrm>
          <a:prstGeom prst="rect">
            <a:avLst/>
          </a:prstGeom>
        </p:spPr>
      </p:pic>
      <p:pic>
        <p:nvPicPr>
          <p:cNvPr id="1026" name="Picture 2" descr="PostgreSQL and tkinter. I found very less tkinter tutorials… | by Dul's  Blog | Medium">
            <a:extLst>
              <a:ext uri="{FF2B5EF4-FFF2-40B4-BE49-F238E27FC236}">
                <a16:creationId xmlns:a16="http://schemas.microsoft.com/office/drawing/2014/main" id="{CC6D1DDE-0B35-EE04-0706-1B44ACD30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t="8067" r="8154" b="8134"/>
          <a:stretch/>
        </p:blipFill>
        <p:spPr bwMode="auto">
          <a:xfrm>
            <a:off x="939008" y="998259"/>
            <a:ext cx="1755312" cy="14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rdbende/Azure-ttk-theme: A stunning modern theme for ttk inspired  by Fluent Design 💠">
            <a:extLst>
              <a:ext uri="{FF2B5EF4-FFF2-40B4-BE49-F238E27FC236}">
                <a16:creationId xmlns:a16="http://schemas.microsoft.com/office/drawing/2014/main" id="{87EAC260-617E-1614-F958-07958D0A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368" y="4380768"/>
            <a:ext cx="4697360" cy="23486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ovéPole 33">
            <a:extLst>
              <a:ext uri="{FF2B5EF4-FFF2-40B4-BE49-F238E27FC236}">
                <a16:creationId xmlns:a16="http://schemas.microsoft.com/office/drawing/2014/main" id="{CAF46962-2E47-30C9-CB73-2052996FED9B}"/>
              </a:ext>
            </a:extLst>
          </p:cNvPr>
          <p:cNvSpPr txBox="1"/>
          <p:nvPr/>
        </p:nvSpPr>
        <p:spPr>
          <a:xfrm>
            <a:off x="2782530" y="1551466"/>
            <a:ext cx="608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 err="1">
                <a:solidFill>
                  <a:srgbClr val="202122"/>
                </a:solidFill>
                <a:latin typeface="Arial" panose="020B0604020202020204" pitchFamily="34" charset="0"/>
              </a:rPr>
              <a:t>Tkinter</a:t>
            </a:r>
            <a:r>
              <a:rPr lang="cs-CZ" dirty="0">
                <a:solidFill>
                  <a:srgbClr val="202122"/>
                </a:solidFill>
                <a:latin typeface="Arial" panose="020B0604020202020204" pitchFamily="34" charset="0"/>
              </a:rPr>
              <a:t> – open-source python modul pro </a:t>
            </a:r>
            <a:r>
              <a:rPr lang="cs-CZ" dirty="0" err="1">
                <a:solidFill>
                  <a:srgbClr val="202122"/>
                </a:solidFill>
                <a:latin typeface="Arial" panose="020B0604020202020204" pitchFamily="34" charset="0"/>
              </a:rPr>
              <a:t>Tk</a:t>
            </a:r>
            <a:r>
              <a:rPr lang="cs-CZ" dirty="0">
                <a:solidFill>
                  <a:srgbClr val="202122"/>
                </a:solidFill>
                <a:latin typeface="Arial" panose="020B0604020202020204" pitchFamily="34" charset="0"/>
              </a:rPr>
              <a:t> GUI </a:t>
            </a:r>
            <a:r>
              <a:rPr lang="cs-CZ" dirty="0" err="1">
                <a:solidFill>
                  <a:srgbClr val="202122"/>
                </a:solidFill>
                <a:latin typeface="Arial" panose="020B0604020202020204" pitchFamily="34" charset="0"/>
              </a:rPr>
              <a:t>toolkit</a:t>
            </a:r>
            <a:endParaRPr lang="cs-CZ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35" name="Obrázek 34">
            <a:extLst>
              <a:ext uri="{FF2B5EF4-FFF2-40B4-BE49-F238E27FC236}">
                <a16:creationId xmlns:a16="http://schemas.microsoft.com/office/drawing/2014/main" id="{1B37743A-1173-0D74-E8DE-372AB0DC5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15" y="2353940"/>
            <a:ext cx="2716898" cy="2600042"/>
          </a:xfrm>
          <a:prstGeom prst="rect">
            <a:avLst/>
          </a:prstGeom>
        </p:spPr>
      </p:pic>
      <p:sp>
        <p:nvSpPr>
          <p:cNvPr id="36" name="TextovéPole 35">
            <a:extLst>
              <a:ext uri="{FF2B5EF4-FFF2-40B4-BE49-F238E27FC236}">
                <a16:creationId xmlns:a16="http://schemas.microsoft.com/office/drawing/2014/main" id="{7AAB9035-C86F-5498-F4C0-5FBDC1EAD123}"/>
              </a:ext>
            </a:extLst>
          </p:cNvPr>
          <p:cNvSpPr txBox="1"/>
          <p:nvPr/>
        </p:nvSpPr>
        <p:spPr>
          <a:xfrm>
            <a:off x="3342968" y="3429000"/>
            <a:ext cx="6436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 panose="020B0604020202020204" pitchFamily="34" charset="0"/>
              </a:rPr>
              <a:t>Okna, tlačítka, rozbalovací menu, textová okna, posuvníky</a:t>
            </a:r>
            <a:endParaRPr lang="cs-CZ" dirty="0"/>
          </a:p>
          <a:p>
            <a:endParaRPr lang="cs-CZ" dirty="0"/>
          </a:p>
        </p:txBody>
      </p: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4CB26032-2B9C-F5F4-D9BC-A675EBE7DC9F}"/>
              </a:ext>
            </a:extLst>
          </p:cNvPr>
          <p:cNvSpPr txBox="1"/>
          <p:nvPr/>
        </p:nvSpPr>
        <p:spPr>
          <a:xfrm>
            <a:off x="2891938" y="5387124"/>
            <a:ext cx="41280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 panose="020B0604020202020204" pitchFamily="34" charset="0"/>
              </a:rPr>
              <a:t>Předefinovaná </a:t>
            </a:r>
            <a:r>
              <a:rPr lang="cs-CZ" b="1" dirty="0" err="1">
                <a:solidFill>
                  <a:srgbClr val="202122"/>
                </a:solidFill>
                <a:latin typeface="Arial" panose="020B0604020202020204" pitchFamily="34" charset="0"/>
              </a:rPr>
              <a:t>tcl</a:t>
            </a:r>
            <a:r>
              <a:rPr lang="cs-CZ" b="1" dirty="0">
                <a:solidFill>
                  <a:srgbClr val="202122"/>
                </a:solidFill>
                <a:latin typeface="Arial" panose="020B0604020202020204" pitchFamily="34" charset="0"/>
              </a:rPr>
              <a:t> stylizace</a:t>
            </a:r>
            <a:r>
              <a:rPr lang="cs-CZ" dirty="0">
                <a:solidFill>
                  <a:srgbClr val="202122"/>
                </a:solidFill>
                <a:latin typeface="Arial" panose="020B0604020202020204" pitchFamily="34" charset="0"/>
              </a:rPr>
              <a:t> objektů</a:t>
            </a:r>
            <a:br>
              <a:rPr lang="cs-CZ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cs-CZ" sz="1200" dirty="0">
                <a:solidFill>
                  <a:srgbClr val="202122"/>
                </a:solidFill>
                <a:latin typeface="Arial" panose="020B0604020202020204" pitchFamily="34" charset="0"/>
              </a:rPr>
              <a:t>https://github.com/rdbende/Azure-ttk-theme/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306558" y="418012"/>
            <a:ext cx="2865753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Ukázka 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Python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skriptu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Tkinter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C383C-83FB-4C00-B58C-FBED52636D0F}"/>
              </a:ext>
            </a:extLst>
          </p:cNvPr>
          <p:cNvGrpSpPr/>
          <p:nvPr/>
        </p:nvGrpSpPr>
        <p:grpSpPr>
          <a:xfrm>
            <a:off x="2972035" y="570083"/>
            <a:ext cx="8666849" cy="5869905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B67246-4A76-44FE-90C4-90E91727ABB3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BE77CF-D6E9-495C-9FB1-BFC9F7A9D3EB}"/>
                </a:ext>
              </a:extLst>
            </p:cNvPr>
            <p:cNvSpPr/>
            <p:nvPr userDrawn="1"/>
          </p:nvSpPr>
          <p:spPr>
            <a:xfrm>
              <a:off x="4058967" y="2395272"/>
              <a:ext cx="4378865" cy="25954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ight Triangle 17">
            <a:extLst>
              <a:ext uri="{FF2B5EF4-FFF2-40B4-BE49-F238E27FC236}">
                <a16:creationId xmlns:a16="http://schemas.microsoft.com/office/drawing/2014/main" id="{22A1A57A-EC94-0FFA-6F74-4DB8545E6628}"/>
              </a:ext>
            </a:extLst>
          </p:cNvPr>
          <p:cNvSpPr/>
          <p:nvPr/>
        </p:nvSpPr>
        <p:spPr>
          <a:xfrm>
            <a:off x="11546129" y="6166792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70A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3CBCB22-5404-4B5E-2FCB-B6648C5563A2}"/>
              </a:ext>
            </a:extLst>
          </p:cNvPr>
          <p:cNvSpPr/>
          <p:nvPr/>
        </p:nvSpPr>
        <p:spPr>
          <a:xfrm>
            <a:off x="3161159" y="785383"/>
            <a:ext cx="8266292" cy="5409148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28250DD7-F49D-829F-C6CC-75D0B1C8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464" y="1794328"/>
            <a:ext cx="8243987" cy="2885826"/>
          </a:xfrm>
          <a:prstGeom prst="rect">
            <a:avLst/>
          </a:prstGeom>
        </p:spPr>
      </p:pic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B292CDE-1C5F-52DB-4054-D01A17BC897B}"/>
              </a:ext>
            </a:extLst>
          </p:cNvPr>
          <p:cNvCxnSpPr>
            <a:cxnSpLocks/>
          </p:cNvCxnSpPr>
          <p:nvPr/>
        </p:nvCxnSpPr>
        <p:spPr>
          <a:xfrm>
            <a:off x="6577781" y="2340077"/>
            <a:ext cx="953729" cy="1157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rázek 12">
            <a:extLst>
              <a:ext uri="{FF2B5EF4-FFF2-40B4-BE49-F238E27FC236}">
                <a16:creationId xmlns:a16="http://schemas.microsoft.com/office/drawing/2014/main" id="{90DDD1C6-B316-AFF6-3417-2AD50BF8E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050" y="3522668"/>
            <a:ext cx="8145915" cy="1157486"/>
          </a:xfrm>
          <a:prstGeom prst="rect">
            <a:avLst/>
          </a:prstGeom>
        </p:spPr>
      </p:pic>
      <p:sp>
        <p:nvSpPr>
          <p:cNvPr id="12" name="Obdélník 11">
            <a:extLst>
              <a:ext uri="{FF2B5EF4-FFF2-40B4-BE49-F238E27FC236}">
                <a16:creationId xmlns:a16="http://schemas.microsoft.com/office/drawing/2014/main" id="{A19FCDC4-9989-3060-84F6-DCB294AC34F8}"/>
              </a:ext>
            </a:extLst>
          </p:cNvPr>
          <p:cNvSpPr/>
          <p:nvPr/>
        </p:nvSpPr>
        <p:spPr>
          <a:xfrm>
            <a:off x="3218896" y="3524040"/>
            <a:ext cx="8145915" cy="1171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/>
              <a:t>Tvorba polygonů</a:t>
            </a:r>
            <a:endParaRPr lang="en-US" dirty="0"/>
          </a:p>
        </p:txBody>
      </p:sp>
      <p:pic>
        <p:nvPicPr>
          <p:cNvPr id="4" name="Obrázek 3" descr="Obsah obrázku černá, tma&#10;&#10;Popis byl vytvořen automaticky">
            <a:extLst>
              <a:ext uri="{FF2B5EF4-FFF2-40B4-BE49-F238E27FC236}">
                <a16:creationId xmlns:a16="http://schemas.microsoft.com/office/drawing/2014/main" id="{A35B2671-4BDC-5E8D-ACE1-0D13CE4F7B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442"/>
            <a:ext cx="1386348" cy="1661652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E62B059-C6BD-D1A9-5CDE-560FD8631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7" y="1173736"/>
            <a:ext cx="7544454" cy="258340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83D4881-0B00-1BF0-6C6C-E745B1FB697E}"/>
              </a:ext>
            </a:extLst>
          </p:cNvPr>
          <p:cNvSpPr txBox="1"/>
          <p:nvPr/>
        </p:nvSpPr>
        <p:spPr>
          <a:xfrm>
            <a:off x="8308258" y="1848465"/>
            <a:ext cx="39613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Polygony územních jednotek byly </a:t>
            </a:r>
            <a:br>
              <a:rPr lang="cs-CZ" dirty="0"/>
            </a:br>
            <a:r>
              <a:rPr lang="cs-CZ" dirty="0"/>
              <a:t>získány z </a:t>
            </a:r>
            <a:r>
              <a:rPr lang="cs-CZ" b="1" dirty="0" err="1"/>
              <a:t>ArcČR</a:t>
            </a:r>
            <a:r>
              <a:rPr lang="cs-CZ" b="1" dirty="0"/>
              <a:t>  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Bylo nutné využít atributy</a:t>
            </a:r>
            <a:br>
              <a:rPr lang="cs-CZ" dirty="0"/>
            </a:br>
            <a:r>
              <a:rPr lang="cs-CZ" dirty="0"/>
              <a:t>geometrie, názvu obce, okresu,</a:t>
            </a:r>
            <a:br>
              <a:rPr lang="cs-CZ" dirty="0"/>
            </a:br>
            <a:r>
              <a:rPr lang="cs-CZ" dirty="0"/>
              <a:t>kraje a kód obce,	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EB0C462-B44F-E261-7D22-46A90E85DDC9}"/>
              </a:ext>
            </a:extLst>
          </p:cNvPr>
          <p:cNvSpPr txBox="1"/>
          <p:nvPr/>
        </p:nvSpPr>
        <p:spPr>
          <a:xfrm>
            <a:off x="693174" y="4670323"/>
            <a:ext cx="5769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Polygony obcí byly generalizovány v softwaru </a:t>
            </a:r>
            <a:r>
              <a:rPr lang="cs-CZ" b="1" dirty="0"/>
              <a:t>QGIS</a:t>
            </a:r>
            <a:br>
              <a:rPr lang="cs-CZ" dirty="0"/>
            </a:br>
            <a:r>
              <a:rPr lang="cs-CZ" dirty="0"/>
              <a:t>nástrojem </a:t>
            </a:r>
            <a:r>
              <a:rPr lang="cs-CZ" dirty="0" err="1"/>
              <a:t>v.generalize</a:t>
            </a:r>
            <a:r>
              <a:rPr lang="cs-CZ" dirty="0"/>
              <a:t> (</a:t>
            </a:r>
            <a:r>
              <a:rPr lang="cs-CZ" b="1" dirty="0"/>
              <a:t>GRASS</a:t>
            </a:r>
            <a:r>
              <a:rPr lang="cs-CZ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Uloženy jako </a:t>
            </a:r>
            <a:r>
              <a:rPr lang="cs-CZ" b="1" dirty="0" err="1"/>
              <a:t>ShapeFile</a:t>
            </a:r>
            <a:r>
              <a:rPr lang="cs-CZ" b="1" dirty="0"/>
              <a:t> </a:t>
            </a:r>
          </a:p>
        </p:txBody>
      </p:sp>
      <p:pic>
        <p:nvPicPr>
          <p:cNvPr id="4098" name="Picture 2" descr="Vydání nových verzí QGIS a gvSIG - GISportal.cz">
            <a:extLst>
              <a:ext uri="{FF2B5EF4-FFF2-40B4-BE49-F238E27FC236}">
                <a16:creationId xmlns:a16="http://schemas.microsoft.com/office/drawing/2014/main" id="{99FC3035-908B-3B0A-0678-2865C05F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70" y="4313637"/>
            <a:ext cx="1887175" cy="188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ASS GIS – Wikipedie">
            <a:extLst>
              <a:ext uri="{FF2B5EF4-FFF2-40B4-BE49-F238E27FC236}">
                <a16:creationId xmlns:a16="http://schemas.microsoft.com/office/drawing/2014/main" id="{CE9A7EAD-CE49-B30B-5A79-41D6E4CE8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45" y="4485827"/>
            <a:ext cx="1535106" cy="166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403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/>
              <a:t>Zobrazování polygonů</a:t>
            </a:r>
            <a:endParaRPr lang="en-US" dirty="0"/>
          </a:p>
        </p:txBody>
      </p:sp>
      <p:pic>
        <p:nvPicPr>
          <p:cNvPr id="4" name="Obrázek 3" descr="Obsah obrázku černá, tma&#10;&#10;Popis byl vytvořen automaticky">
            <a:extLst>
              <a:ext uri="{FF2B5EF4-FFF2-40B4-BE49-F238E27FC236}">
                <a16:creationId xmlns:a16="http://schemas.microsoft.com/office/drawing/2014/main" id="{A35B2671-4BDC-5E8D-ACE1-0D13CE4F7B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442"/>
            <a:ext cx="1386348" cy="1661652"/>
          </a:xfrm>
          <a:prstGeom prst="rect">
            <a:avLst/>
          </a:prstGeom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E44193C8-D83C-1839-67C1-564EF7D09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426" y="1439416"/>
            <a:ext cx="5164394" cy="1239455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40C8FA0D-9094-551E-D201-8C32BDA2FE55}"/>
              </a:ext>
            </a:extLst>
          </p:cNvPr>
          <p:cNvSpPr txBox="1"/>
          <p:nvPr/>
        </p:nvSpPr>
        <p:spPr>
          <a:xfrm>
            <a:off x="4326194" y="2678871"/>
            <a:ext cx="770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 err="1"/>
              <a:t>from</a:t>
            </a:r>
            <a:r>
              <a:rPr lang="cs-CZ" dirty="0"/>
              <a:t> </a:t>
            </a:r>
            <a:r>
              <a:rPr lang="cs-CZ" dirty="0" err="1"/>
              <a:t>matplotlib.backends.backend_tkagg</a:t>
            </a:r>
            <a:r>
              <a:rPr lang="cs-CZ" dirty="0"/>
              <a:t> </a:t>
            </a:r>
            <a:r>
              <a:rPr lang="cs-CZ" b="1" dirty="0"/>
              <a:t>import</a:t>
            </a:r>
            <a:r>
              <a:rPr lang="cs-CZ" dirty="0"/>
              <a:t> </a:t>
            </a:r>
            <a:r>
              <a:rPr lang="cs-CZ" dirty="0" err="1"/>
              <a:t>FigureCanvasTkAgg</a:t>
            </a:r>
            <a:endParaRPr lang="cs-CZ" dirty="0"/>
          </a:p>
        </p:txBody>
      </p:sp>
      <p:pic>
        <p:nvPicPr>
          <p:cNvPr id="2058" name="Picture 10" descr="GeoPandas 0.dev+untagged — GeoPandas 0+untagged.50.gfb079bf.dirty  documentation">
            <a:extLst>
              <a:ext uri="{FF2B5EF4-FFF2-40B4-BE49-F238E27FC236}">
                <a16:creationId xmlns:a16="http://schemas.microsoft.com/office/drawing/2014/main" id="{C86756C2-8113-F8CF-24E8-F7B67A0B9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3" y="3797120"/>
            <a:ext cx="46672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383DCFD4-8310-8861-D0F0-AA314B7B9A56}"/>
              </a:ext>
            </a:extLst>
          </p:cNvPr>
          <p:cNvSpPr txBox="1"/>
          <p:nvPr/>
        </p:nvSpPr>
        <p:spPr>
          <a:xfrm>
            <a:off x="4188542" y="4886632"/>
            <a:ext cx="726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Použito pro načítání a filtrování dat z </a:t>
            </a:r>
            <a:r>
              <a:rPr lang="cs-CZ" dirty="0" err="1"/>
              <a:t>ShapeFile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Obce jsou filtrovány dle volby kraje/okresu v rozbalovacím menu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375CE333-BAB1-4FF9-C0F3-6E8DCD9A6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0761" y="5065792"/>
            <a:ext cx="2179509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76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311185" y="424774"/>
            <a:ext cx="2865753" cy="581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Ukázka 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Python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skriptu</a:t>
            </a:r>
          </a:p>
          <a:p>
            <a:endParaRPr lang="cs-CZ" altLang="ko-KR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endParaRPr lang="cs-CZ" altLang="ko-KR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endParaRPr lang="cs-CZ" altLang="ko-KR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cs-CZ" altLang="ko-KR" sz="4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matplotlib</a:t>
            </a:r>
            <a:endParaRPr lang="ko-KR" altLang="en-US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C383C-83FB-4C00-B58C-FBED52636D0F}"/>
              </a:ext>
            </a:extLst>
          </p:cNvPr>
          <p:cNvGrpSpPr/>
          <p:nvPr/>
        </p:nvGrpSpPr>
        <p:grpSpPr>
          <a:xfrm>
            <a:off x="2972035" y="570083"/>
            <a:ext cx="8666849" cy="5869905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B67246-4A76-44FE-90C4-90E91727ABB3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BE77CF-D6E9-495C-9FB1-BFC9F7A9D3EB}"/>
                </a:ext>
              </a:extLst>
            </p:cNvPr>
            <p:cNvSpPr/>
            <p:nvPr userDrawn="1"/>
          </p:nvSpPr>
          <p:spPr>
            <a:xfrm>
              <a:off x="4058967" y="2395272"/>
              <a:ext cx="4378865" cy="25954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ight Triangle 17">
            <a:extLst>
              <a:ext uri="{FF2B5EF4-FFF2-40B4-BE49-F238E27FC236}">
                <a16:creationId xmlns:a16="http://schemas.microsoft.com/office/drawing/2014/main" id="{22A1A57A-EC94-0FFA-6F74-4DB8545E6628}"/>
              </a:ext>
            </a:extLst>
          </p:cNvPr>
          <p:cNvSpPr/>
          <p:nvPr/>
        </p:nvSpPr>
        <p:spPr>
          <a:xfrm>
            <a:off x="11546129" y="6166792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70A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3CBCB22-5404-4B5E-2FCB-B6648C5563A2}"/>
              </a:ext>
            </a:extLst>
          </p:cNvPr>
          <p:cNvSpPr/>
          <p:nvPr/>
        </p:nvSpPr>
        <p:spPr>
          <a:xfrm>
            <a:off x="3172312" y="781606"/>
            <a:ext cx="8266292" cy="5409148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DEC0D13-E939-94DE-DD8C-5C6EDB2C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12" y="800461"/>
            <a:ext cx="8113472" cy="49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646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cs-CZ" dirty="0"/>
              <a:t>Tvorba databáze uživatelů</a:t>
            </a:r>
            <a:endParaRPr lang="en-US" dirty="0"/>
          </a:p>
        </p:txBody>
      </p:sp>
      <p:pic>
        <p:nvPicPr>
          <p:cNvPr id="5" name="Obrázek 4" descr="Obsah obrázku černá, tma&#10;&#10;Popis byl vytvořen automaticky">
            <a:extLst>
              <a:ext uri="{FF2B5EF4-FFF2-40B4-BE49-F238E27FC236}">
                <a16:creationId xmlns:a16="http://schemas.microsoft.com/office/drawing/2014/main" id="{96748957-91B8-BFEE-7AB9-30EEEBE405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" y="5633884"/>
            <a:ext cx="1029624" cy="102962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5FCC6D3-C86D-1AEC-F150-0FDE63818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0" y="998299"/>
            <a:ext cx="3716594" cy="17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E01A5F9-0B20-4DCD-1A95-BA1B5421CD8C}"/>
              </a:ext>
            </a:extLst>
          </p:cNvPr>
          <p:cNvSpPr txBox="1"/>
          <p:nvPr/>
        </p:nvSpPr>
        <p:spPr>
          <a:xfrm>
            <a:off x="4955458" y="1602658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Lokální databáze </a:t>
            </a:r>
            <a:r>
              <a:rPr lang="cs-CZ" b="1" dirty="0"/>
              <a:t>SQLite3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Uživatelé jsou tvořeni jako jednotlivé tabulky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3DA7E24-F8D8-2905-AB24-1F4CCCE947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2826" y="2568189"/>
            <a:ext cx="4205792" cy="1352912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1D6D038-4B4F-1308-B0CC-D14F272AA2F5}"/>
              </a:ext>
            </a:extLst>
          </p:cNvPr>
          <p:cNvSpPr txBox="1"/>
          <p:nvPr/>
        </p:nvSpPr>
        <p:spPr>
          <a:xfrm>
            <a:off x="721289" y="3069634"/>
            <a:ext cx="5153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V tabulce se pro každou obec ukládá její číslo</a:t>
            </a:r>
            <a:br>
              <a:rPr lang="cs-CZ" dirty="0"/>
            </a:br>
            <a:r>
              <a:rPr lang="cs-CZ" dirty="0"/>
              <a:t>v číselníku obcí (CISOB) a datum navštívení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0DFEB6CE-C518-BED3-E14C-992CE7BFC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417" y="4254867"/>
            <a:ext cx="3852724" cy="246574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9BE4217-8322-C61C-35FD-EE9B588BEC8C}"/>
              </a:ext>
            </a:extLst>
          </p:cNvPr>
          <p:cNvSpPr txBox="1"/>
          <p:nvPr/>
        </p:nvSpPr>
        <p:spPr>
          <a:xfrm>
            <a:off x="6390968" y="5073445"/>
            <a:ext cx="556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Byla vytvořena </a:t>
            </a:r>
            <a:r>
              <a:rPr lang="cs-CZ" dirty="0" err="1"/>
              <a:t>Tkinter</a:t>
            </a:r>
            <a:r>
              <a:rPr lang="cs-CZ" dirty="0"/>
              <a:t> okna pro tvorbu, mazání a </a:t>
            </a:r>
            <a:br>
              <a:rPr lang="cs-CZ" dirty="0"/>
            </a:br>
            <a:r>
              <a:rPr lang="cs-CZ" dirty="0"/>
              <a:t>výběr existujících uživatelů pomocí SQL příkazů</a:t>
            </a:r>
          </a:p>
        </p:txBody>
      </p:sp>
    </p:spTree>
    <p:extLst>
      <p:ext uri="{BB962C8B-B14F-4D97-AF65-F5344CB8AC3E}">
        <p14:creationId xmlns:p14="http://schemas.microsoft.com/office/powerpoint/2010/main" val="1123981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424546" y="378607"/>
            <a:ext cx="2865753" cy="59093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Ukázka 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Python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skriptu</a:t>
            </a: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b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cs-CZ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SQLite3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C383C-83FB-4C00-B58C-FBED52636D0F}"/>
              </a:ext>
            </a:extLst>
          </p:cNvPr>
          <p:cNvGrpSpPr/>
          <p:nvPr/>
        </p:nvGrpSpPr>
        <p:grpSpPr>
          <a:xfrm>
            <a:off x="2972035" y="570083"/>
            <a:ext cx="8666849" cy="5869905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B67246-4A76-44FE-90C4-90E91727ABB3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BE77CF-D6E9-495C-9FB1-BFC9F7A9D3EB}"/>
                </a:ext>
              </a:extLst>
            </p:cNvPr>
            <p:cNvSpPr/>
            <p:nvPr userDrawn="1"/>
          </p:nvSpPr>
          <p:spPr>
            <a:xfrm>
              <a:off x="4058967" y="2395272"/>
              <a:ext cx="4378865" cy="25954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ight Triangle 17">
            <a:extLst>
              <a:ext uri="{FF2B5EF4-FFF2-40B4-BE49-F238E27FC236}">
                <a16:creationId xmlns:a16="http://schemas.microsoft.com/office/drawing/2014/main" id="{22A1A57A-EC94-0FFA-6F74-4DB8545E6628}"/>
              </a:ext>
            </a:extLst>
          </p:cNvPr>
          <p:cNvSpPr/>
          <p:nvPr/>
        </p:nvSpPr>
        <p:spPr>
          <a:xfrm>
            <a:off x="11546129" y="6166792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70A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3CBCB22-5404-4B5E-2FCB-B6648C5563A2}"/>
              </a:ext>
            </a:extLst>
          </p:cNvPr>
          <p:cNvSpPr/>
          <p:nvPr/>
        </p:nvSpPr>
        <p:spPr>
          <a:xfrm>
            <a:off x="3172312" y="781606"/>
            <a:ext cx="8266292" cy="5409148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34300A1-0DAE-B205-5291-E835589D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12" y="2157757"/>
            <a:ext cx="8259177" cy="25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617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 and End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5981</TotalTime>
  <Words>609</Words>
  <Application>Microsoft Office PowerPoint</Application>
  <PresentationFormat>Širokoúhlá obrazovka</PresentationFormat>
  <Paragraphs>94</Paragraphs>
  <Slides>20</Slides>
  <Notes>12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20</vt:i4>
      </vt:variant>
    </vt:vector>
  </HeadingPairs>
  <TitlesOfParts>
    <vt:vector size="24" baseType="lpstr">
      <vt:lpstr>Arial</vt:lpstr>
      <vt:lpstr>Calibri</vt:lpstr>
      <vt:lpstr>Cover and End Slide Master</vt:lpstr>
      <vt:lpstr>Contents Slide Master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Josef Jehlicka</dc:creator>
  <cp:lastModifiedBy>Jehlicka, Josef</cp:lastModifiedBy>
  <cp:revision>40</cp:revision>
  <dcterms:created xsi:type="dcterms:W3CDTF">2023-04-26T11:21:10Z</dcterms:created>
  <dcterms:modified xsi:type="dcterms:W3CDTF">2024-01-24T18:55:39Z</dcterms:modified>
</cp:coreProperties>
</file>